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0B808"/>
    <a:srgbClr val="0000FF"/>
    <a:srgbClr val="CCFF33"/>
    <a:srgbClr val="99CC00"/>
    <a:srgbClr val="66CCFF"/>
    <a:srgbClr val="D7E707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11" autoAdjust="0"/>
    <p:restoredTop sz="99824" autoAdjust="0"/>
  </p:normalViewPr>
  <p:slideViewPr>
    <p:cSldViewPr>
      <p:cViewPr varScale="1">
        <p:scale>
          <a:sx n="115" d="100"/>
          <a:sy n="115" d="100"/>
        </p:scale>
        <p:origin x="-330" y="-108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98" y="-84"/>
      </p:cViewPr>
      <p:guideLst>
        <p:guide orient="horz" pos="3109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A625D7F-8992-430B-8D56-945E34C4D75E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C727D8D-795D-492B-A966-70C7424EC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412EF11-D863-495A-8100-8324D9E29B97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8" tIns="45199" rIns="90398" bIns="4519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689475"/>
            <a:ext cx="54387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D30E7C4-D721-46FA-A2CE-D732FD199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E3B6-6AA6-4FA5-8B1B-3578213B88E7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88C6-BBC8-4D91-96C3-B7A77CF6D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ADAC-9718-42BC-9E64-20228ACBA1C3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1EC0-5A9E-422A-AB5C-847850DC3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658F-A577-4C50-9523-04B9021B5534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FBD4A-4952-48C9-BF22-1E796F103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5F03A-4BCD-4D3B-A8EF-6AEE820E8880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38B1-8697-4D00-9E0A-4F70D6208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4CC9-BB65-4A51-B5D4-7E396202DEDE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49A7-F4D2-4BC9-8E50-88D5959CF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78CF-C889-4EE2-A11C-4D1A484F36BA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335A-4D4A-41A8-B952-47BB324CF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C399-4E86-4FF2-B0D7-A449593508C6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52BC1-2A51-4629-B5B8-9EFA52470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0CA34-B3A9-451A-B41E-C972224B5345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4B7E7-A735-458A-B484-A812C4C44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32E1-488B-482D-9775-6183B62A0FCC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2226-71C4-47BC-9324-89F51075B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8B4E-C21B-4ADF-85C9-CBE0E9C2D298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5728-3DC2-4753-B4F2-D0AF327C4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2BA0-4EE8-4616-898C-30597B9010EC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3ACF-B8D3-4606-88D6-DAEBFD8A6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1">
          <a:gsLst>
            <a:gs pos="0">
              <a:srgbClr val="33CCFF"/>
            </a:gs>
            <a:gs pos="50000">
              <a:srgbClr val="FFFFFF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393DDE-E3A8-48FF-A522-65698F8EDE4B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A2100-EDDD-46B5-9F64-5BFEB2424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381000"/>
            <a:ext cx="88392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Freeform 3"/>
          <p:cNvSpPr>
            <a:spLocks/>
          </p:cNvSpPr>
          <p:nvPr/>
        </p:nvSpPr>
        <p:spPr bwMode="auto">
          <a:xfrm>
            <a:off x="2620963" y="1211263"/>
            <a:ext cx="1020762" cy="777875"/>
          </a:xfrm>
          <a:custGeom>
            <a:avLst/>
            <a:gdLst>
              <a:gd name="T0" fmla="*/ 0 w 643"/>
              <a:gd name="T1" fmla="*/ 0 h 490"/>
              <a:gd name="T2" fmla="*/ 2147483647 w 643"/>
              <a:gd name="T3" fmla="*/ 2147483647 h 490"/>
              <a:gd name="T4" fmla="*/ 2147483647 w 643"/>
              <a:gd name="T5" fmla="*/ 2147483647 h 490"/>
              <a:gd name="T6" fmla="*/ 2147483647 w 643"/>
              <a:gd name="T7" fmla="*/ 2147483647 h 490"/>
              <a:gd name="T8" fmla="*/ 2147483647 w 643"/>
              <a:gd name="T9" fmla="*/ 2147483647 h 490"/>
              <a:gd name="T10" fmla="*/ 2147483647 w 643"/>
              <a:gd name="T11" fmla="*/ 2147483647 h 490"/>
              <a:gd name="T12" fmla="*/ 2147483647 w 643"/>
              <a:gd name="T13" fmla="*/ 2147483647 h 490"/>
              <a:gd name="T14" fmla="*/ 2147483647 w 643"/>
              <a:gd name="T15" fmla="*/ 2147483647 h 4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3"/>
              <a:gd name="T25" fmla="*/ 0 h 490"/>
              <a:gd name="T26" fmla="*/ 643 w 643"/>
              <a:gd name="T27" fmla="*/ 490 h 4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3" h="490">
                <a:moveTo>
                  <a:pt x="0" y="0"/>
                </a:moveTo>
                <a:cubicBezTo>
                  <a:pt x="17" y="6"/>
                  <a:pt x="77" y="25"/>
                  <a:pt x="111" y="39"/>
                </a:cubicBezTo>
                <a:cubicBezTo>
                  <a:pt x="145" y="53"/>
                  <a:pt x="180" y="67"/>
                  <a:pt x="207" y="82"/>
                </a:cubicBezTo>
                <a:cubicBezTo>
                  <a:pt x="234" y="97"/>
                  <a:pt x="270" y="109"/>
                  <a:pt x="274" y="130"/>
                </a:cubicBezTo>
                <a:cubicBezTo>
                  <a:pt x="278" y="151"/>
                  <a:pt x="214" y="187"/>
                  <a:pt x="231" y="207"/>
                </a:cubicBezTo>
                <a:cubicBezTo>
                  <a:pt x="248" y="227"/>
                  <a:pt x="321" y="218"/>
                  <a:pt x="375" y="250"/>
                </a:cubicBezTo>
                <a:cubicBezTo>
                  <a:pt x="429" y="282"/>
                  <a:pt x="512" y="359"/>
                  <a:pt x="557" y="399"/>
                </a:cubicBezTo>
                <a:cubicBezTo>
                  <a:pt x="602" y="439"/>
                  <a:pt x="625" y="471"/>
                  <a:pt x="643" y="490"/>
                </a:cubicBezTo>
              </a:path>
            </a:pathLst>
          </a:custGeom>
          <a:noFill/>
          <a:ln w="762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3" name="Freeform 4"/>
          <p:cNvSpPr>
            <a:spLocks/>
          </p:cNvSpPr>
          <p:nvPr/>
        </p:nvSpPr>
        <p:spPr bwMode="auto">
          <a:xfrm>
            <a:off x="3916363" y="2187575"/>
            <a:ext cx="2995612" cy="563563"/>
          </a:xfrm>
          <a:custGeom>
            <a:avLst/>
            <a:gdLst>
              <a:gd name="T0" fmla="*/ 0 w 1887"/>
              <a:gd name="T1" fmla="*/ 2147483647 h 355"/>
              <a:gd name="T2" fmla="*/ 2147483647 w 1887"/>
              <a:gd name="T3" fmla="*/ 0 h 355"/>
              <a:gd name="T4" fmla="*/ 2147483647 w 1887"/>
              <a:gd name="T5" fmla="*/ 2147483647 h 355"/>
              <a:gd name="T6" fmla="*/ 2147483647 w 1887"/>
              <a:gd name="T7" fmla="*/ 2147483647 h 355"/>
              <a:gd name="T8" fmla="*/ 2147483647 w 1887"/>
              <a:gd name="T9" fmla="*/ 2147483647 h 355"/>
              <a:gd name="T10" fmla="*/ 2147483647 w 1887"/>
              <a:gd name="T11" fmla="*/ 2147483647 h 355"/>
              <a:gd name="T12" fmla="*/ 2147483647 w 1887"/>
              <a:gd name="T13" fmla="*/ 2147483647 h 355"/>
              <a:gd name="T14" fmla="*/ 2147483647 w 1887"/>
              <a:gd name="T15" fmla="*/ 2147483647 h 355"/>
              <a:gd name="T16" fmla="*/ 2147483647 w 1887"/>
              <a:gd name="T17" fmla="*/ 2147483647 h 355"/>
              <a:gd name="T18" fmla="*/ 2147483647 w 1887"/>
              <a:gd name="T19" fmla="*/ 2147483647 h 355"/>
              <a:gd name="T20" fmla="*/ 2147483647 w 1887"/>
              <a:gd name="T21" fmla="*/ 2147483647 h 355"/>
              <a:gd name="T22" fmla="*/ 2147483647 w 1887"/>
              <a:gd name="T23" fmla="*/ 2147483647 h 355"/>
              <a:gd name="T24" fmla="*/ 2147483647 w 1887"/>
              <a:gd name="T25" fmla="*/ 2147483647 h 355"/>
              <a:gd name="T26" fmla="*/ 2147483647 w 1887"/>
              <a:gd name="T27" fmla="*/ 2147483647 h 355"/>
              <a:gd name="T28" fmla="*/ 2147483647 w 1887"/>
              <a:gd name="T29" fmla="*/ 2147483647 h 355"/>
              <a:gd name="T30" fmla="*/ 2147483647 w 1887"/>
              <a:gd name="T31" fmla="*/ 2147483647 h 3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87"/>
              <a:gd name="T49" fmla="*/ 0 h 355"/>
              <a:gd name="T50" fmla="*/ 1887 w 1887"/>
              <a:gd name="T51" fmla="*/ 355 h 3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87" h="355">
                <a:moveTo>
                  <a:pt x="0" y="4"/>
                </a:moveTo>
                <a:cubicBezTo>
                  <a:pt x="23" y="3"/>
                  <a:pt x="100" y="0"/>
                  <a:pt x="141" y="0"/>
                </a:cubicBezTo>
                <a:cubicBezTo>
                  <a:pt x="182" y="0"/>
                  <a:pt x="215" y="1"/>
                  <a:pt x="246" y="5"/>
                </a:cubicBezTo>
                <a:cubicBezTo>
                  <a:pt x="276" y="9"/>
                  <a:pt x="298" y="21"/>
                  <a:pt x="326" y="25"/>
                </a:cubicBezTo>
                <a:cubicBezTo>
                  <a:pt x="354" y="29"/>
                  <a:pt x="383" y="17"/>
                  <a:pt x="413" y="28"/>
                </a:cubicBezTo>
                <a:cubicBezTo>
                  <a:pt x="443" y="39"/>
                  <a:pt x="479" y="80"/>
                  <a:pt x="509" y="91"/>
                </a:cubicBezTo>
                <a:cubicBezTo>
                  <a:pt x="539" y="102"/>
                  <a:pt x="569" y="98"/>
                  <a:pt x="595" y="96"/>
                </a:cubicBezTo>
                <a:cubicBezTo>
                  <a:pt x="621" y="94"/>
                  <a:pt x="640" y="83"/>
                  <a:pt x="667" y="76"/>
                </a:cubicBezTo>
                <a:cubicBezTo>
                  <a:pt x="694" y="69"/>
                  <a:pt x="733" y="54"/>
                  <a:pt x="759" y="52"/>
                </a:cubicBezTo>
                <a:cubicBezTo>
                  <a:pt x="785" y="50"/>
                  <a:pt x="792" y="55"/>
                  <a:pt x="821" y="67"/>
                </a:cubicBezTo>
                <a:cubicBezTo>
                  <a:pt x="850" y="79"/>
                  <a:pt x="882" y="107"/>
                  <a:pt x="931" y="124"/>
                </a:cubicBezTo>
                <a:cubicBezTo>
                  <a:pt x="980" y="141"/>
                  <a:pt x="1048" y="163"/>
                  <a:pt x="1114" y="172"/>
                </a:cubicBezTo>
                <a:cubicBezTo>
                  <a:pt x="1180" y="181"/>
                  <a:pt x="1258" y="170"/>
                  <a:pt x="1330" y="177"/>
                </a:cubicBezTo>
                <a:cubicBezTo>
                  <a:pt x="1402" y="184"/>
                  <a:pt x="1478" y="193"/>
                  <a:pt x="1546" y="211"/>
                </a:cubicBezTo>
                <a:cubicBezTo>
                  <a:pt x="1614" y="229"/>
                  <a:pt x="1681" y="259"/>
                  <a:pt x="1738" y="283"/>
                </a:cubicBezTo>
                <a:cubicBezTo>
                  <a:pt x="1795" y="307"/>
                  <a:pt x="1856" y="340"/>
                  <a:pt x="1887" y="355"/>
                </a:cubicBezTo>
              </a:path>
            </a:pathLst>
          </a:cu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Freeform 5"/>
          <p:cNvSpPr>
            <a:spLocks/>
          </p:cNvSpPr>
          <p:nvPr/>
        </p:nvSpPr>
        <p:spPr bwMode="auto">
          <a:xfrm>
            <a:off x="6904038" y="2751138"/>
            <a:ext cx="331787" cy="677862"/>
          </a:xfrm>
          <a:custGeom>
            <a:avLst/>
            <a:gdLst>
              <a:gd name="T0" fmla="*/ 0 w 209"/>
              <a:gd name="T1" fmla="*/ 0 h 427"/>
              <a:gd name="T2" fmla="*/ 2147483647 w 209"/>
              <a:gd name="T3" fmla="*/ 2147483647 h 427"/>
              <a:gd name="T4" fmla="*/ 2147483647 w 209"/>
              <a:gd name="T5" fmla="*/ 2147483647 h 427"/>
              <a:gd name="T6" fmla="*/ 2147483647 w 209"/>
              <a:gd name="T7" fmla="*/ 2147483647 h 427"/>
              <a:gd name="T8" fmla="*/ 2147483647 w 209"/>
              <a:gd name="T9" fmla="*/ 2147483647 h 427"/>
              <a:gd name="T10" fmla="*/ 2147483647 w 209"/>
              <a:gd name="T11" fmla="*/ 2147483647 h 427"/>
              <a:gd name="T12" fmla="*/ 2147483647 w 209"/>
              <a:gd name="T13" fmla="*/ 2147483647 h 4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"/>
              <a:gd name="T22" fmla="*/ 0 h 427"/>
              <a:gd name="T23" fmla="*/ 209 w 209"/>
              <a:gd name="T24" fmla="*/ 427 h 4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" h="427">
                <a:moveTo>
                  <a:pt x="0" y="0"/>
                </a:moveTo>
                <a:cubicBezTo>
                  <a:pt x="11" y="13"/>
                  <a:pt x="58" y="57"/>
                  <a:pt x="72" y="81"/>
                </a:cubicBezTo>
                <a:cubicBezTo>
                  <a:pt x="86" y="105"/>
                  <a:pt x="81" y="130"/>
                  <a:pt x="86" y="144"/>
                </a:cubicBezTo>
                <a:cubicBezTo>
                  <a:pt x="91" y="158"/>
                  <a:pt x="98" y="147"/>
                  <a:pt x="105" y="167"/>
                </a:cubicBezTo>
                <a:cubicBezTo>
                  <a:pt x="112" y="187"/>
                  <a:pt x="119" y="233"/>
                  <a:pt x="129" y="263"/>
                </a:cubicBezTo>
                <a:cubicBezTo>
                  <a:pt x="139" y="293"/>
                  <a:pt x="152" y="320"/>
                  <a:pt x="165" y="347"/>
                </a:cubicBezTo>
                <a:cubicBezTo>
                  <a:pt x="178" y="374"/>
                  <a:pt x="200" y="410"/>
                  <a:pt x="209" y="427"/>
                </a:cubicBezTo>
              </a:path>
            </a:pathLst>
          </a:cu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Freeform 6"/>
          <p:cNvSpPr>
            <a:spLocks/>
          </p:cNvSpPr>
          <p:nvPr/>
        </p:nvSpPr>
        <p:spPr bwMode="auto">
          <a:xfrm>
            <a:off x="7223125" y="3398838"/>
            <a:ext cx="1319213" cy="2903537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000"/>
              <a:gd name="T49" fmla="*/ 0 h 10000"/>
              <a:gd name="T50" fmla="*/ 10000 w 10000"/>
              <a:gd name="T51" fmla="*/ 10000 h 1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000" h="10000">
                <a:moveTo>
                  <a:pt x="0" y="0"/>
                </a:moveTo>
                <a:cubicBezTo>
                  <a:pt x="156" y="131"/>
                  <a:pt x="614" y="607"/>
                  <a:pt x="927" y="787"/>
                </a:cubicBezTo>
                <a:cubicBezTo>
                  <a:pt x="1239" y="968"/>
                  <a:pt x="1673" y="984"/>
                  <a:pt x="1913" y="1077"/>
                </a:cubicBezTo>
                <a:cubicBezTo>
                  <a:pt x="2154" y="1170"/>
                  <a:pt x="2158" y="1261"/>
                  <a:pt x="2371" y="1345"/>
                </a:cubicBezTo>
                <a:cubicBezTo>
                  <a:pt x="2584" y="1429"/>
                  <a:pt x="2901" y="1471"/>
                  <a:pt x="3189" y="1580"/>
                </a:cubicBezTo>
                <a:cubicBezTo>
                  <a:pt x="3478" y="1690"/>
                  <a:pt x="3844" y="1879"/>
                  <a:pt x="4103" y="2017"/>
                </a:cubicBezTo>
                <a:cubicBezTo>
                  <a:pt x="4362" y="2156"/>
                  <a:pt x="4645" y="2253"/>
                  <a:pt x="4741" y="2411"/>
                </a:cubicBezTo>
                <a:cubicBezTo>
                  <a:pt x="4838" y="2570"/>
                  <a:pt x="4645" y="2788"/>
                  <a:pt x="4681" y="2963"/>
                </a:cubicBezTo>
                <a:cubicBezTo>
                  <a:pt x="4717" y="3138"/>
                  <a:pt x="4898" y="3297"/>
                  <a:pt x="4970" y="3461"/>
                </a:cubicBezTo>
                <a:cubicBezTo>
                  <a:pt x="5042" y="3625"/>
                  <a:pt x="5054" y="3773"/>
                  <a:pt x="5090" y="3964"/>
                </a:cubicBezTo>
                <a:cubicBezTo>
                  <a:pt x="5126" y="4155"/>
                  <a:pt x="5199" y="4418"/>
                  <a:pt x="5199" y="4620"/>
                </a:cubicBezTo>
                <a:cubicBezTo>
                  <a:pt x="5199" y="4822"/>
                  <a:pt x="4741" y="4921"/>
                  <a:pt x="5090" y="5194"/>
                </a:cubicBezTo>
                <a:cubicBezTo>
                  <a:pt x="5439" y="5467"/>
                  <a:pt x="6763" y="5905"/>
                  <a:pt x="7280" y="6271"/>
                </a:cubicBezTo>
                <a:cubicBezTo>
                  <a:pt x="7798" y="6638"/>
                  <a:pt x="7966" y="6971"/>
                  <a:pt x="8207" y="7397"/>
                </a:cubicBezTo>
                <a:cubicBezTo>
                  <a:pt x="8448" y="7824"/>
                  <a:pt x="8424" y="8409"/>
                  <a:pt x="8724" y="8841"/>
                </a:cubicBezTo>
                <a:cubicBezTo>
                  <a:pt x="9025" y="9273"/>
                  <a:pt x="9735" y="9759"/>
                  <a:pt x="10000" y="10000"/>
                </a:cubicBezTo>
              </a:path>
            </a:pathLst>
          </a:cu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Freeform 7"/>
          <p:cNvSpPr>
            <a:spLocks/>
          </p:cNvSpPr>
          <p:nvPr/>
        </p:nvSpPr>
        <p:spPr bwMode="auto">
          <a:xfrm>
            <a:off x="3638550" y="1978025"/>
            <a:ext cx="371475" cy="219075"/>
          </a:xfrm>
          <a:custGeom>
            <a:avLst/>
            <a:gdLst>
              <a:gd name="T0" fmla="*/ 0 w 234"/>
              <a:gd name="T1" fmla="*/ 0 h 138"/>
              <a:gd name="T2" fmla="*/ 2147483647 w 234"/>
              <a:gd name="T3" fmla="*/ 2147483647 h 138"/>
              <a:gd name="T4" fmla="*/ 2147483647 w 234"/>
              <a:gd name="T5" fmla="*/ 2147483647 h 138"/>
              <a:gd name="T6" fmla="*/ 2147483647 w 234"/>
              <a:gd name="T7" fmla="*/ 2147483647 h 138"/>
              <a:gd name="T8" fmla="*/ 2147483647 w 234"/>
              <a:gd name="T9" fmla="*/ 2147483647 h 138"/>
              <a:gd name="T10" fmla="*/ 2147483647 w 234"/>
              <a:gd name="T11" fmla="*/ 2147483647 h 138"/>
              <a:gd name="T12" fmla="*/ 2147483647 w 234"/>
              <a:gd name="T13" fmla="*/ 2147483647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138"/>
              <a:gd name="T23" fmla="*/ 234 w 234"/>
              <a:gd name="T24" fmla="*/ 138 h 1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138">
                <a:moveTo>
                  <a:pt x="0" y="0"/>
                </a:moveTo>
                <a:cubicBezTo>
                  <a:pt x="4" y="4"/>
                  <a:pt x="11" y="16"/>
                  <a:pt x="24" y="22"/>
                </a:cubicBezTo>
                <a:cubicBezTo>
                  <a:pt x="37" y="28"/>
                  <a:pt x="54" y="38"/>
                  <a:pt x="78" y="38"/>
                </a:cubicBezTo>
                <a:cubicBezTo>
                  <a:pt x="102" y="38"/>
                  <a:pt x="140" y="21"/>
                  <a:pt x="166" y="21"/>
                </a:cubicBezTo>
                <a:cubicBezTo>
                  <a:pt x="192" y="21"/>
                  <a:pt x="234" y="23"/>
                  <a:pt x="233" y="40"/>
                </a:cubicBezTo>
                <a:cubicBezTo>
                  <a:pt x="232" y="57"/>
                  <a:pt x="169" y="106"/>
                  <a:pt x="162" y="122"/>
                </a:cubicBezTo>
                <a:cubicBezTo>
                  <a:pt x="155" y="138"/>
                  <a:pt x="184" y="135"/>
                  <a:pt x="190" y="138"/>
                </a:cubicBezTo>
              </a:path>
            </a:pathLst>
          </a:custGeom>
          <a:noFill/>
          <a:ln w="635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38838" y="642938"/>
            <a:ext cx="2928937" cy="2143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>
              <a:solidFill>
                <a:srgbClr val="FFFFFF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635375" y="2009775"/>
            <a:ext cx="101600" cy="46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9" name="Группа 23"/>
          <p:cNvGrpSpPr>
            <a:grpSpLocks/>
          </p:cNvGrpSpPr>
          <p:nvPr/>
        </p:nvGrpSpPr>
        <p:grpSpPr bwMode="auto">
          <a:xfrm>
            <a:off x="5761038" y="549275"/>
            <a:ext cx="2987675" cy="785813"/>
            <a:chOff x="6973918" y="571480"/>
            <a:chExt cx="2164919" cy="785818"/>
          </a:xfrm>
        </p:grpSpPr>
        <p:sp>
          <p:nvSpPr>
            <p:cNvPr id="15407" name="Rectangle 44"/>
            <p:cNvSpPr>
              <a:spLocks noChangeArrowheads="1"/>
            </p:cNvSpPr>
            <p:nvPr/>
          </p:nvSpPr>
          <p:spPr bwMode="auto">
            <a:xfrm>
              <a:off x="6973918" y="571480"/>
              <a:ext cx="2164919" cy="7858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7782" tIns="43891" rIns="87782" bIns="43891" anchor="ctr"/>
            <a:lstStyle/>
            <a:p>
              <a:pPr algn="ctr" eaLnBrk="0" hangingPunct="0"/>
              <a:endParaRPr lang="ru-RU" sz="900" b="1">
                <a:solidFill>
                  <a:srgbClr val="000000"/>
                </a:solidFill>
                <a:cs typeface="Arial" charset="0"/>
              </a:endParaRPr>
            </a:p>
            <a:p>
              <a:pPr algn="ctr" eaLnBrk="0" hangingPunct="0"/>
              <a:r>
                <a:rPr lang="en-US" sz="1100" b="1">
                  <a:solidFill>
                    <a:srgbClr val="000000"/>
                  </a:solidFill>
                  <a:cs typeface="Arial" charset="0"/>
                </a:rPr>
                <a:t>Legend</a:t>
              </a:r>
              <a:endParaRPr lang="ru-RU" sz="1100" b="1">
                <a:solidFill>
                  <a:srgbClr val="000000"/>
                </a:solidFill>
                <a:cs typeface="Arial" charset="0"/>
              </a:endParaRPr>
            </a:p>
            <a:p>
              <a:pPr algn="ctr" eaLnBrk="0" hangingPunct="0"/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                               -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it is planned to open traffic in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2013 </a:t>
              </a:r>
            </a:p>
            <a:p>
              <a:pPr algn="ctr" eaLnBrk="0" hangingPunct="0">
                <a:buFontTx/>
                <a:buChar char="-"/>
              </a:pP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 completed till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2011</a:t>
              </a:r>
            </a:p>
            <a:p>
              <a:pPr algn="ctr" eaLnBrk="0" hangingPunct="0"/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                    </a:t>
              </a:r>
            </a:p>
          </p:txBody>
        </p:sp>
        <p:sp>
          <p:nvSpPr>
            <p:cNvPr id="15408" name="Line 45"/>
            <p:cNvSpPr>
              <a:spLocks noChangeShapeType="1"/>
            </p:cNvSpPr>
            <p:nvPr/>
          </p:nvSpPr>
          <p:spPr bwMode="auto">
            <a:xfrm>
              <a:off x="7163509" y="989632"/>
              <a:ext cx="457200" cy="0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9" name="Line 46"/>
            <p:cNvSpPr>
              <a:spLocks noChangeShapeType="1"/>
            </p:cNvSpPr>
            <p:nvPr/>
          </p:nvSpPr>
          <p:spPr bwMode="auto">
            <a:xfrm>
              <a:off x="7169289" y="1123272"/>
              <a:ext cx="457200" cy="0"/>
            </a:xfrm>
            <a:prstGeom prst="line">
              <a:avLst/>
            </a:prstGeom>
            <a:noFill/>
            <a:ln w="635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74939" name="Group 187"/>
          <p:cNvGraphicFramePr>
            <a:graphicFrameLocks noGrp="1"/>
          </p:cNvGraphicFramePr>
          <p:nvPr/>
        </p:nvGraphicFramePr>
        <p:xfrm>
          <a:off x="323850" y="5445125"/>
          <a:ext cx="4895850" cy="922338"/>
        </p:xfrm>
        <a:graphic>
          <a:graphicData uri="http://schemas.openxmlformats.org/drawingml/2006/table">
            <a:tbl>
              <a:tblPr/>
              <a:tblGrid>
                <a:gridCol w="1466924"/>
                <a:gridCol w="918102"/>
                <a:gridCol w="1236377"/>
                <a:gridCol w="1275141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 of the Contractor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Amount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bln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KZT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Length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km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Implementation period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years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Cengis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Insaat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13,9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2010-2013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Pilon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LLP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12,1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2011-2013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26,0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2007-2013</a:t>
                      </a:r>
                    </a:p>
                  </a:txBody>
                  <a:tcPr marL="16615" marR="16615" marT="18000" marB="18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D2EDE-7578-468C-952B-E1C7BBC79E6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21" name="Заголовок 5"/>
          <p:cNvSpPr txBox="1">
            <a:spLocks/>
          </p:cNvSpPr>
          <p:nvPr/>
        </p:nvSpPr>
        <p:spPr bwMode="auto">
          <a:xfrm>
            <a:off x="107950" y="36513"/>
            <a:ext cx="8856663" cy="338137"/>
          </a:xfrm>
          <a:prstGeom prst="roundRect">
            <a:avLst>
              <a:gd name="adj" fmla="val 880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kern="0" dirty="0" err="1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Aktobe</a:t>
            </a:r>
            <a:r>
              <a:rPr lang="en-US" sz="2000" kern="0" dirty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 oblast</a:t>
            </a:r>
            <a:endParaRPr lang="ru-RU" sz="2000" kern="0" dirty="0">
              <a:solidFill>
                <a:schemeClr val="bg1"/>
              </a:solidFill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22" name="AutoShape 46"/>
          <p:cNvSpPr>
            <a:spLocks noChangeArrowheads="1"/>
          </p:cNvSpPr>
          <p:nvPr/>
        </p:nvSpPr>
        <p:spPr bwMode="auto">
          <a:xfrm>
            <a:off x="323850" y="1755775"/>
            <a:ext cx="2016125" cy="534988"/>
          </a:xfrm>
          <a:prstGeom prst="roundRect">
            <a:avLst>
              <a:gd name="adj" fmla="val 16667"/>
            </a:avLst>
          </a:prstGeom>
          <a:gradFill>
            <a:gsLst>
              <a:gs pos="1000">
                <a:srgbClr val="00B0F0"/>
              </a:gs>
              <a:gs pos="59000">
                <a:schemeClr val="bg1"/>
              </a:gs>
              <a:gs pos="100000">
                <a:srgbClr val="0070C0"/>
              </a:gs>
            </a:gsLst>
            <a:lin ang="5400000" scaled="0"/>
          </a:gra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blurRad="254000" dist="50800" dir="5400000" algn="ctr" rotWithShape="0">
              <a:srgbClr val="808080"/>
            </a:outerShdw>
          </a:effectLst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latin typeface="Times New Roman" pitchFamily="18" charset="0"/>
              </a:rPr>
              <a:t>Border of RF</a:t>
            </a:r>
            <a:r>
              <a:rPr lang="ru-RU" sz="1000" b="1" dirty="0">
                <a:latin typeface="Times New Roman" pitchFamily="18" charset="0"/>
              </a:rPr>
              <a:t>-</a:t>
            </a:r>
            <a:r>
              <a:rPr lang="en-US" sz="1000" b="1" dirty="0" err="1">
                <a:latin typeface="Times New Roman" pitchFamily="18" charset="0"/>
              </a:rPr>
              <a:t>Martuk</a:t>
            </a:r>
            <a:r>
              <a:rPr lang="ru-RU" sz="1000" b="1" dirty="0">
                <a:latin typeface="Times New Roman" pitchFamily="18" charset="0"/>
              </a:rPr>
              <a:t>–</a:t>
            </a:r>
            <a:r>
              <a:rPr lang="en-US" sz="1000" b="1" dirty="0" err="1">
                <a:latin typeface="Times New Roman" pitchFamily="18" charset="0"/>
              </a:rPr>
              <a:t>Aktobe</a:t>
            </a:r>
            <a:endParaRPr lang="en-US" sz="1000" b="1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000" b="1" dirty="0">
                <a:latin typeface="Times New Roman" pitchFamily="18" charset="0"/>
              </a:rPr>
              <a:t>  102 </a:t>
            </a:r>
            <a:r>
              <a:rPr lang="en-US" sz="1000" b="1" dirty="0">
                <a:latin typeface="Times New Roman" pitchFamily="18" charset="0"/>
              </a:rPr>
              <a:t>km</a:t>
            </a:r>
            <a:endParaRPr lang="ru-RU" sz="1000" b="1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000" dirty="0">
                <a:latin typeface="Times New Roman" pitchFamily="18" charset="0"/>
              </a:rPr>
              <a:t> «</a:t>
            </a:r>
            <a:r>
              <a:rPr lang="en-US" sz="1000" dirty="0" err="1">
                <a:latin typeface="Times New Roman" pitchFamily="18" charset="0"/>
              </a:rPr>
              <a:t>Cengis</a:t>
            </a:r>
            <a:r>
              <a:rPr lang="en-US" sz="1000" dirty="0">
                <a:latin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</a:rPr>
              <a:t>Insaat</a:t>
            </a:r>
            <a:r>
              <a:rPr lang="ru-RU" sz="1000" dirty="0">
                <a:latin typeface="Times New Roman" pitchFamily="18" charset="0"/>
              </a:rPr>
              <a:t>»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15400" name="Line 47"/>
          <p:cNvSpPr>
            <a:spLocks noChangeShapeType="1"/>
          </p:cNvSpPr>
          <p:nvPr/>
        </p:nvSpPr>
        <p:spPr bwMode="auto">
          <a:xfrm flipV="1">
            <a:off x="2411413" y="1700213"/>
            <a:ext cx="79216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4" name="AutoShape 46"/>
          <p:cNvSpPr>
            <a:spLocks noChangeArrowheads="1"/>
          </p:cNvSpPr>
          <p:nvPr/>
        </p:nvSpPr>
        <p:spPr bwMode="auto">
          <a:xfrm>
            <a:off x="3492500" y="996950"/>
            <a:ext cx="2216150" cy="365125"/>
          </a:xfrm>
          <a:prstGeom prst="roundRect">
            <a:avLst>
              <a:gd name="adj" fmla="val 16667"/>
            </a:avLst>
          </a:prstGeom>
          <a:gradFill>
            <a:gsLst>
              <a:gs pos="1000">
                <a:srgbClr val="00B0F0"/>
              </a:gs>
              <a:gs pos="59000">
                <a:schemeClr val="bg1"/>
              </a:gs>
              <a:gs pos="100000">
                <a:srgbClr val="0070C0"/>
              </a:gs>
            </a:gsLst>
            <a:lin ang="5400000" scaled="0"/>
          </a:gra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blurRad="254000" dist="50800" dir="5400000" algn="ctr" rotWithShape="0">
              <a:srgbClr val="808080"/>
            </a:outerShdw>
          </a:effectLst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latin typeface="Times New Roman" pitchFamily="18" charset="0"/>
              </a:rPr>
              <a:t>North bypass of </a:t>
            </a:r>
            <a:r>
              <a:rPr lang="en-US" sz="1000" b="1" dirty="0" err="1">
                <a:latin typeface="Times New Roman" pitchFamily="18" charset="0"/>
              </a:rPr>
              <a:t>Aktobe</a:t>
            </a:r>
            <a:r>
              <a:rPr lang="ru-RU" sz="1000" b="1" dirty="0">
                <a:latin typeface="Times New Roman" pitchFamily="18" charset="0"/>
              </a:rPr>
              <a:t> 39,3 </a:t>
            </a:r>
            <a:r>
              <a:rPr lang="en-US" sz="1000" b="1" dirty="0">
                <a:latin typeface="Times New Roman" pitchFamily="18" charset="0"/>
              </a:rPr>
              <a:t>km</a:t>
            </a:r>
            <a:endParaRPr lang="ru-RU" sz="1000" b="1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000" dirty="0">
                <a:latin typeface="Times New Roman" pitchFamily="18" charset="0"/>
              </a:rPr>
              <a:t> «</a:t>
            </a:r>
            <a:r>
              <a:rPr lang="en-US" sz="1000" dirty="0" err="1">
                <a:latin typeface="Times New Roman" pitchFamily="18" charset="0"/>
              </a:rPr>
              <a:t>KazakhDorStroy</a:t>
            </a:r>
            <a:r>
              <a:rPr lang="ru-RU" sz="1000" dirty="0">
                <a:latin typeface="Times New Roman" pitchFamily="18" charset="0"/>
              </a:rPr>
              <a:t>»</a:t>
            </a:r>
            <a:r>
              <a:rPr lang="en-US" sz="1000" dirty="0">
                <a:latin typeface="Times New Roman" pitchFamily="18" charset="0"/>
              </a:rPr>
              <a:t> LLP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15402" name="Line 47"/>
          <p:cNvSpPr>
            <a:spLocks noChangeShapeType="1"/>
          </p:cNvSpPr>
          <p:nvPr/>
        </p:nvSpPr>
        <p:spPr bwMode="auto">
          <a:xfrm flipH="1">
            <a:off x="3995738" y="1412875"/>
            <a:ext cx="43180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3059113" y="3068638"/>
            <a:ext cx="2160587" cy="365125"/>
          </a:xfrm>
          <a:prstGeom prst="roundRect">
            <a:avLst>
              <a:gd name="adj" fmla="val 16667"/>
            </a:avLst>
          </a:prstGeom>
          <a:gradFill>
            <a:gsLst>
              <a:gs pos="1000">
                <a:srgbClr val="00B050"/>
              </a:gs>
              <a:gs pos="59000">
                <a:schemeClr val="bg1"/>
              </a:gs>
              <a:gs pos="100000">
                <a:srgbClr val="33CC33"/>
              </a:gs>
            </a:gsLst>
            <a:lin ang="5400000" scaled="0"/>
          </a:gra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blurRad="254000" dist="50800" dir="5400000" algn="ctr" rotWithShape="0">
              <a:srgbClr val="808080"/>
            </a:outerShdw>
          </a:effectLst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en-US" sz="1000" b="1" dirty="0" err="1">
                <a:latin typeface="Times New Roman" pitchFamily="18" charset="0"/>
              </a:rPr>
              <a:t>Aktobe</a:t>
            </a:r>
            <a:r>
              <a:rPr lang="ru-RU" sz="1000" b="1" dirty="0">
                <a:latin typeface="Times New Roman" pitchFamily="18" charset="0"/>
              </a:rPr>
              <a:t> –</a:t>
            </a:r>
            <a:r>
              <a:rPr lang="en-US" sz="1000" b="1" dirty="0" err="1">
                <a:latin typeface="Times New Roman" pitchFamily="18" charset="0"/>
              </a:rPr>
              <a:t>Karabutak</a:t>
            </a:r>
            <a:r>
              <a:rPr lang="ru-RU" sz="1000" b="1" dirty="0">
                <a:latin typeface="Times New Roman" pitchFamily="18" charset="0"/>
              </a:rPr>
              <a:t> –</a:t>
            </a:r>
            <a:r>
              <a:rPr lang="en-US" sz="1000" b="1" dirty="0" err="1">
                <a:latin typeface="Times New Roman" pitchFamily="18" charset="0"/>
              </a:rPr>
              <a:t>Irgiz</a:t>
            </a:r>
            <a:r>
              <a:rPr lang="ru-RU" sz="1000" b="1" dirty="0">
                <a:latin typeface="Times New Roman" pitchFamily="18" charset="0"/>
              </a:rPr>
              <a:t> 108 </a:t>
            </a:r>
            <a:r>
              <a:rPr lang="en-US" sz="1000" b="1" dirty="0">
                <a:latin typeface="Times New Roman" pitchFamily="18" charset="0"/>
              </a:rPr>
              <a:t>km</a:t>
            </a:r>
            <a:r>
              <a:rPr lang="ru-RU" sz="1000" b="1" dirty="0">
                <a:latin typeface="Times New Roman" pitchFamily="18" charset="0"/>
              </a:rPr>
              <a:t> </a:t>
            </a:r>
            <a:endParaRPr lang="ru-RU" sz="1000" b="1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000" dirty="0">
                <a:latin typeface="Times New Roman" pitchFamily="18" charset="0"/>
              </a:rPr>
              <a:t> «</a:t>
            </a:r>
            <a:r>
              <a:rPr lang="en-US" sz="1000" dirty="0" err="1">
                <a:latin typeface="Times New Roman" pitchFamily="18" charset="0"/>
              </a:rPr>
              <a:t>Ivrus</a:t>
            </a:r>
            <a:r>
              <a:rPr lang="ru-RU" sz="1000" dirty="0">
                <a:latin typeface="Times New Roman" pitchFamily="18" charset="0"/>
              </a:rPr>
              <a:t>»</a:t>
            </a:r>
            <a:r>
              <a:rPr lang="en-US" sz="1000" dirty="0">
                <a:latin typeface="Times New Roman" pitchFamily="18" charset="0"/>
              </a:rPr>
              <a:t> LLP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15404" name="Line 47"/>
          <p:cNvSpPr>
            <a:spLocks noChangeShapeType="1"/>
          </p:cNvSpPr>
          <p:nvPr/>
        </p:nvSpPr>
        <p:spPr bwMode="auto">
          <a:xfrm flipV="1">
            <a:off x="4284663" y="2708275"/>
            <a:ext cx="215900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8" name="AutoShape 46"/>
          <p:cNvSpPr>
            <a:spLocks noChangeArrowheads="1"/>
          </p:cNvSpPr>
          <p:nvPr/>
        </p:nvSpPr>
        <p:spPr bwMode="auto">
          <a:xfrm>
            <a:off x="4572000" y="4149725"/>
            <a:ext cx="2016125" cy="363538"/>
          </a:xfrm>
          <a:prstGeom prst="roundRect">
            <a:avLst>
              <a:gd name="adj" fmla="val 16667"/>
            </a:avLst>
          </a:prstGeom>
          <a:gradFill>
            <a:gsLst>
              <a:gs pos="1000">
                <a:srgbClr val="00B050"/>
              </a:gs>
              <a:gs pos="59000">
                <a:schemeClr val="bg1"/>
              </a:gs>
              <a:gs pos="100000">
                <a:srgbClr val="33CC33"/>
              </a:gs>
            </a:gsLst>
            <a:lin ang="5400000" scaled="0"/>
          </a:gra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blurRad="254000" dist="50800" dir="5400000" algn="ctr" rotWithShape="0">
              <a:srgbClr val="808080"/>
            </a:outerShdw>
          </a:effectLst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en-US" sz="1000" b="1" dirty="0" err="1">
                <a:latin typeface="Times New Roman" pitchFamily="18" charset="0"/>
              </a:rPr>
              <a:t>Shymkent</a:t>
            </a:r>
            <a:r>
              <a:rPr lang="ru-RU" sz="1000" b="1" dirty="0">
                <a:latin typeface="Times New Roman" pitchFamily="18" charset="0"/>
              </a:rPr>
              <a:t>-</a:t>
            </a:r>
            <a:r>
              <a:rPr lang="en-US" sz="1000" b="1" dirty="0">
                <a:latin typeface="Times New Roman" pitchFamily="18" charset="0"/>
              </a:rPr>
              <a:t>Samara</a:t>
            </a:r>
            <a:r>
              <a:rPr lang="ru-RU" sz="1000" b="1" dirty="0">
                <a:latin typeface="Times New Roman" pitchFamily="18" charset="0"/>
              </a:rPr>
              <a:t> 107 </a:t>
            </a:r>
            <a:r>
              <a:rPr lang="en-US" sz="1000" b="1" dirty="0">
                <a:latin typeface="Times New Roman" pitchFamily="18" charset="0"/>
              </a:rPr>
              <a:t>km</a:t>
            </a:r>
            <a:endParaRPr lang="ru-RU" sz="1000" b="1" dirty="0"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000" dirty="0">
                <a:latin typeface="Times New Roman" pitchFamily="18" charset="0"/>
              </a:rPr>
              <a:t> «</a:t>
            </a:r>
            <a:r>
              <a:rPr lang="en-US" sz="1000" dirty="0">
                <a:latin typeface="Times New Roman" pitchFamily="18" charset="0"/>
              </a:rPr>
              <a:t>Dena </a:t>
            </a:r>
            <a:r>
              <a:rPr lang="en-US" sz="1000" dirty="0" err="1">
                <a:latin typeface="Times New Roman" pitchFamily="18" charset="0"/>
              </a:rPr>
              <a:t>Rahsaz</a:t>
            </a:r>
            <a:r>
              <a:rPr lang="en-US" sz="1000" dirty="0">
                <a:latin typeface="Times New Roman" pitchFamily="18" charset="0"/>
              </a:rPr>
              <a:t> Kazakhstan</a:t>
            </a:r>
            <a:r>
              <a:rPr lang="ru-RU" sz="1000" dirty="0">
                <a:latin typeface="Times New Roman" pitchFamily="18" charset="0"/>
              </a:rPr>
              <a:t>»</a:t>
            </a:r>
            <a:r>
              <a:rPr lang="en-US" sz="1000" dirty="0">
                <a:latin typeface="Times New Roman" pitchFamily="18" charset="0"/>
              </a:rPr>
              <a:t> LLP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15406" name="Line 47"/>
          <p:cNvSpPr>
            <a:spLocks noChangeShapeType="1"/>
          </p:cNvSpPr>
          <p:nvPr/>
        </p:nvSpPr>
        <p:spPr bwMode="auto">
          <a:xfrm>
            <a:off x="5724525" y="4581525"/>
            <a:ext cx="2303463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25580</TotalTime>
  <Words>77</Words>
  <Application>Microsoft Office PowerPoint</Application>
  <PresentationFormat>Экран (4:3)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Impact</vt:lpstr>
      <vt:lpstr>Times New Roman</vt:lpstr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User4</dc:creator>
  <cp:lastModifiedBy>AWC</cp:lastModifiedBy>
  <cp:revision>1236</cp:revision>
  <cp:lastPrinted>2013-09-13T05:52:40Z</cp:lastPrinted>
  <dcterms:created xsi:type="dcterms:W3CDTF">2010-09-16T13:53:53Z</dcterms:created>
  <dcterms:modified xsi:type="dcterms:W3CDTF">2013-10-11T12:17:09Z</dcterms:modified>
</cp:coreProperties>
</file>