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0B808"/>
    <a:srgbClr val="0000FF"/>
    <a:srgbClr val="CCFF33"/>
    <a:srgbClr val="99CC00"/>
    <a:srgbClr val="66CCFF"/>
    <a:srgbClr val="D7E707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11" autoAdjust="0"/>
    <p:restoredTop sz="99824" autoAdjust="0"/>
  </p:normalViewPr>
  <p:slideViewPr>
    <p:cSldViewPr>
      <p:cViewPr varScale="1">
        <p:scale>
          <a:sx n="115" d="100"/>
          <a:sy n="115" d="100"/>
        </p:scale>
        <p:origin x="-336" y="-108"/>
      </p:cViewPr>
      <p:guideLst>
        <p:guide orient="horz" pos="22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98" y="-84"/>
      </p:cViewPr>
      <p:guideLst>
        <p:guide orient="horz" pos="3109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911676F-ED7A-4D80-9151-3D951D0913D6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D777085-8394-41A2-9CB2-83DE201A7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B0E4929-1794-4A14-A89C-E25D2198ACCA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98" tIns="45199" rIns="90398" bIns="4519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D220543-BED8-44EE-9F87-AC9A1E79D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2A07-71E3-4263-BB07-E7A137FEC68D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ACF57-9D5A-416C-AB9D-F38488501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648F4-6402-4CE6-A5CC-A084B818EA0F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1BC70-671C-4504-B864-BC8C2ABD7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720EB-FCB0-4252-8AC0-469A20A914DD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16B5A-5780-4429-9E91-EC514F5D4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0E625-1321-475F-B735-842D850C6F54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36530-62B7-4611-A4C2-ECD785772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9AC10-1509-49DF-9EB7-58C09F041E1A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0EA1B-6400-4807-AA89-CD07B48D5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761A2-848B-46E3-965C-A0FFD3CEEC00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034C9-4620-4907-A335-588194E94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8D982-7D18-4A1A-8ACE-B2F962240F57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92222-EEC1-4790-844D-920FA1D2C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25B9C-0F11-4A69-9227-32224BCADFC4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454CD-2214-4671-BFE4-AB9B9D718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CB69C-D24E-4E4D-AB88-EE87F6E7813B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764F-8A3F-4D39-B5D4-686195459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629D-79E5-446F-964A-1A64494AF010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16675-B10C-4A01-A4B8-3127243A6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75F3B-B3FE-4540-9A20-A3D7422FC20A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20356-C059-4D0D-8B7A-42F6CB709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gradFill rotWithShape="1">
          <a:gsLst>
            <a:gs pos="0">
              <a:srgbClr val="33CCFF"/>
            </a:gs>
            <a:gs pos="50000">
              <a:srgbClr val="FFFFFF"/>
            </a:gs>
            <a:gs pos="100000">
              <a:srgbClr val="33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B2B8B0-8186-419E-9BE9-47ED9FF599EB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0D26A5-075D-44AA-8E43-FE4EAF4A7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 rot="351361">
            <a:off x="3048000" y="4887913"/>
            <a:ext cx="685800" cy="122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sz="20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9458" name="Picture 3" descr="Жамбл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250"/>
            <a:ext cx="9144000" cy="6019800"/>
          </a:xfrm>
          <a:prstGeom prst="rect">
            <a:avLst/>
          </a:prstGeom>
          <a:solidFill>
            <a:schemeClr val="bg1"/>
          </a:solidFill>
          <a:ln w="76200" algn="ctr">
            <a:noFill/>
            <a:miter lim="800000"/>
            <a:headEnd/>
            <a:tailEnd/>
          </a:ln>
        </p:spPr>
      </p:pic>
      <p:cxnSp>
        <p:nvCxnSpPr>
          <p:cNvPr id="19459" name="AutoShape 4"/>
          <p:cNvCxnSpPr>
            <a:cxnSpLocks noChangeShapeType="1"/>
          </p:cNvCxnSpPr>
          <p:nvPr/>
        </p:nvCxnSpPr>
        <p:spPr bwMode="auto">
          <a:xfrm>
            <a:off x="0" y="34671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60" name="Freeform 5"/>
          <p:cNvSpPr>
            <a:spLocks/>
          </p:cNvSpPr>
          <p:nvPr/>
        </p:nvSpPr>
        <p:spPr bwMode="auto">
          <a:xfrm>
            <a:off x="1466850" y="5305425"/>
            <a:ext cx="771525" cy="561975"/>
          </a:xfrm>
          <a:custGeom>
            <a:avLst/>
            <a:gdLst>
              <a:gd name="T0" fmla="*/ 0 w 486"/>
              <a:gd name="T1" fmla="*/ 2147483647 h 354"/>
              <a:gd name="T2" fmla="*/ 2147483647 w 486"/>
              <a:gd name="T3" fmla="*/ 2147483647 h 354"/>
              <a:gd name="T4" fmla="*/ 2147483647 w 486"/>
              <a:gd name="T5" fmla="*/ 2147483647 h 354"/>
              <a:gd name="T6" fmla="*/ 2147483647 w 486"/>
              <a:gd name="T7" fmla="*/ 2147483647 h 354"/>
              <a:gd name="T8" fmla="*/ 2147483647 w 486"/>
              <a:gd name="T9" fmla="*/ 2147483647 h 354"/>
              <a:gd name="T10" fmla="*/ 2147483647 w 486"/>
              <a:gd name="T11" fmla="*/ 2147483647 h 354"/>
              <a:gd name="T12" fmla="*/ 2147483647 w 486"/>
              <a:gd name="T13" fmla="*/ 2147483647 h 354"/>
              <a:gd name="T14" fmla="*/ 2147483647 w 486"/>
              <a:gd name="T15" fmla="*/ 2147483647 h 354"/>
              <a:gd name="T16" fmla="*/ 2147483647 w 486"/>
              <a:gd name="T17" fmla="*/ 2147483647 h 354"/>
              <a:gd name="T18" fmla="*/ 2147483647 w 486"/>
              <a:gd name="T19" fmla="*/ 2147483647 h 354"/>
              <a:gd name="T20" fmla="*/ 2147483647 w 486"/>
              <a:gd name="T21" fmla="*/ 2147483647 h 354"/>
              <a:gd name="T22" fmla="*/ 2147483647 w 486"/>
              <a:gd name="T23" fmla="*/ 2147483647 h 354"/>
              <a:gd name="T24" fmla="*/ 2147483647 w 486"/>
              <a:gd name="T25" fmla="*/ 0 h 3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86"/>
              <a:gd name="T40" fmla="*/ 0 h 354"/>
              <a:gd name="T41" fmla="*/ 486 w 486"/>
              <a:gd name="T42" fmla="*/ 354 h 35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86" h="354">
                <a:moveTo>
                  <a:pt x="0" y="354"/>
                </a:moveTo>
                <a:lnTo>
                  <a:pt x="60" y="319"/>
                </a:lnTo>
                <a:lnTo>
                  <a:pt x="82" y="303"/>
                </a:lnTo>
                <a:lnTo>
                  <a:pt x="78" y="280"/>
                </a:lnTo>
                <a:lnTo>
                  <a:pt x="78" y="259"/>
                </a:lnTo>
                <a:lnTo>
                  <a:pt x="100" y="245"/>
                </a:lnTo>
                <a:lnTo>
                  <a:pt x="136" y="219"/>
                </a:lnTo>
                <a:lnTo>
                  <a:pt x="168" y="189"/>
                </a:lnTo>
                <a:lnTo>
                  <a:pt x="250" y="127"/>
                </a:lnTo>
                <a:lnTo>
                  <a:pt x="306" y="94"/>
                </a:lnTo>
                <a:lnTo>
                  <a:pt x="374" y="69"/>
                </a:lnTo>
                <a:lnTo>
                  <a:pt x="440" y="46"/>
                </a:lnTo>
                <a:lnTo>
                  <a:pt x="486" y="0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Freeform 7"/>
          <p:cNvSpPr>
            <a:spLocks/>
          </p:cNvSpPr>
          <p:nvPr/>
        </p:nvSpPr>
        <p:spPr bwMode="auto">
          <a:xfrm>
            <a:off x="2238375" y="4873625"/>
            <a:ext cx="800100" cy="433388"/>
          </a:xfrm>
          <a:custGeom>
            <a:avLst/>
            <a:gdLst>
              <a:gd name="T0" fmla="*/ 0 w 504"/>
              <a:gd name="T1" fmla="*/ 2147483647 h 311"/>
              <a:gd name="T2" fmla="*/ 2147483647 w 504"/>
              <a:gd name="T3" fmla="*/ 2147483647 h 311"/>
              <a:gd name="T4" fmla="*/ 2147483647 w 504"/>
              <a:gd name="T5" fmla="*/ 2147483647 h 311"/>
              <a:gd name="T6" fmla="*/ 2147483647 w 504"/>
              <a:gd name="T7" fmla="*/ 2147483647 h 311"/>
              <a:gd name="T8" fmla="*/ 2147483647 w 504"/>
              <a:gd name="T9" fmla="*/ 2147483647 h 311"/>
              <a:gd name="T10" fmla="*/ 2147483647 w 504"/>
              <a:gd name="T11" fmla="*/ 2147483647 h 311"/>
              <a:gd name="T12" fmla="*/ 2147483647 w 504"/>
              <a:gd name="T13" fmla="*/ 2147483647 h 311"/>
              <a:gd name="T14" fmla="*/ 2147483647 w 504"/>
              <a:gd name="T15" fmla="*/ 2147483647 h 311"/>
              <a:gd name="T16" fmla="*/ 2147483647 w 504"/>
              <a:gd name="T17" fmla="*/ 2147483647 h 311"/>
              <a:gd name="T18" fmla="*/ 2147483647 w 504"/>
              <a:gd name="T19" fmla="*/ 2147483647 h 311"/>
              <a:gd name="T20" fmla="*/ 2147483647 w 504"/>
              <a:gd name="T21" fmla="*/ 2147483647 h 3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4"/>
              <a:gd name="T34" fmla="*/ 0 h 311"/>
              <a:gd name="T35" fmla="*/ 504 w 504"/>
              <a:gd name="T36" fmla="*/ 311 h 3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4" h="311">
                <a:moveTo>
                  <a:pt x="0" y="311"/>
                </a:moveTo>
                <a:cubicBezTo>
                  <a:pt x="4" y="306"/>
                  <a:pt x="17" y="295"/>
                  <a:pt x="24" y="284"/>
                </a:cubicBezTo>
                <a:cubicBezTo>
                  <a:pt x="31" y="273"/>
                  <a:pt x="35" y="263"/>
                  <a:pt x="42" y="245"/>
                </a:cubicBezTo>
                <a:cubicBezTo>
                  <a:pt x="49" y="227"/>
                  <a:pt x="61" y="193"/>
                  <a:pt x="69" y="176"/>
                </a:cubicBezTo>
                <a:cubicBezTo>
                  <a:pt x="77" y="159"/>
                  <a:pt x="80" y="153"/>
                  <a:pt x="90" y="140"/>
                </a:cubicBezTo>
                <a:cubicBezTo>
                  <a:pt x="100" y="127"/>
                  <a:pt x="108" y="108"/>
                  <a:pt x="126" y="95"/>
                </a:cubicBezTo>
                <a:cubicBezTo>
                  <a:pt x="144" y="82"/>
                  <a:pt x="166" y="75"/>
                  <a:pt x="201" y="62"/>
                </a:cubicBezTo>
                <a:cubicBezTo>
                  <a:pt x="236" y="49"/>
                  <a:pt x="299" y="27"/>
                  <a:pt x="339" y="17"/>
                </a:cubicBezTo>
                <a:cubicBezTo>
                  <a:pt x="379" y="7"/>
                  <a:pt x="419" y="0"/>
                  <a:pt x="441" y="2"/>
                </a:cubicBezTo>
                <a:cubicBezTo>
                  <a:pt x="463" y="4"/>
                  <a:pt x="461" y="24"/>
                  <a:pt x="471" y="29"/>
                </a:cubicBezTo>
                <a:cubicBezTo>
                  <a:pt x="481" y="34"/>
                  <a:pt x="497" y="34"/>
                  <a:pt x="504" y="35"/>
                </a:cubicBezTo>
              </a:path>
            </a:pathLst>
          </a:custGeom>
          <a:noFill/>
          <a:ln w="635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Freeform 8"/>
          <p:cNvSpPr>
            <a:spLocks/>
          </p:cNvSpPr>
          <p:nvPr/>
        </p:nvSpPr>
        <p:spPr bwMode="auto">
          <a:xfrm>
            <a:off x="5857875" y="4349750"/>
            <a:ext cx="717550" cy="403225"/>
          </a:xfrm>
          <a:custGeom>
            <a:avLst/>
            <a:gdLst>
              <a:gd name="T0" fmla="*/ 0 w 452"/>
              <a:gd name="T1" fmla="*/ 2147483647 h 290"/>
              <a:gd name="T2" fmla="*/ 2147483647 w 452"/>
              <a:gd name="T3" fmla="*/ 2147483647 h 290"/>
              <a:gd name="T4" fmla="*/ 2147483647 w 452"/>
              <a:gd name="T5" fmla="*/ 2147483647 h 290"/>
              <a:gd name="T6" fmla="*/ 2147483647 w 452"/>
              <a:gd name="T7" fmla="*/ 2147483647 h 290"/>
              <a:gd name="T8" fmla="*/ 2147483647 w 452"/>
              <a:gd name="T9" fmla="*/ 2147483647 h 290"/>
              <a:gd name="T10" fmla="*/ 2147483647 w 452"/>
              <a:gd name="T11" fmla="*/ 2147483647 h 290"/>
              <a:gd name="T12" fmla="*/ 2147483647 w 452"/>
              <a:gd name="T13" fmla="*/ 2147483647 h 290"/>
              <a:gd name="T14" fmla="*/ 2147483647 w 452"/>
              <a:gd name="T15" fmla="*/ 2147483647 h 290"/>
              <a:gd name="T16" fmla="*/ 2147483647 w 452"/>
              <a:gd name="T17" fmla="*/ 2147483647 h 290"/>
              <a:gd name="T18" fmla="*/ 2147483647 w 452"/>
              <a:gd name="T19" fmla="*/ 2147483647 h 290"/>
              <a:gd name="T20" fmla="*/ 2147483647 w 452"/>
              <a:gd name="T21" fmla="*/ 0 h 29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52"/>
              <a:gd name="T34" fmla="*/ 0 h 290"/>
              <a:gd name="T35" fmla="*/ 452 w 452"/>
              <a:gd name="T36" fmla="*/ 290 h 29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52" h="290">
                <a:moveTo>
                  <a:pt x="0" y="290"/>
                </a:moveTo>
                <a:lnTo>
                  <a:pt x="96" y="234"/>
                </a:lnTo>
                <a:lnTo>
                  <a:pt x="129" y="204"/>
                </a:lnTo>
                <a:lnTo>
                  <a:pt x="168" y="209"/>
                </a:lnTo>
                <a:lnTo>
                  <a:pt x="210" y="170"/>
                </a:lnTo>
                <a:lnTo>
                  <a:pt x="209" y="128"/>
                </a:lnTo>
                <a:lnTo>
                  <a:pt x="236" y="72"/>
                </a:lnTo>
                <a:lnTo>
                  <a:pt x="279" y="71"/>
                </a:lnTo>
                <a:lnTo>
                  <a:pt x="318" y="57"/>
                </a:lnTo>
                <a:lnTo>
                  <a:pt x="411" y="14"/>
                </a:lnTo>
                <a:lnTo>
                  <a:pt x="452" y="0"/>
                </a:ln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Freeform 9"/>
          <p:cNvSpPr>
            <a:spLocks/>
          </p:cNvSpPr>
          <p:nvPr/>
        </p:nvSpPr>
        <p:spPr bwMode="auto">
          <a:xfrm>
            <a:off x="6575425" y="3992563"/>
            <a:ext cx="1223963" cy="358775"/>
          </a:xfrm>
          <a:custGeom>
            <a:avLst/>
            <a:gdLst>
              <a:gd name="T0" fmla="*/ 0 w 771"/>
              <a:gd name="T1" fmla="*/ 2147483647 h 258"/>
              <a:gd name="T2" fmla="*/ 2147483647 w 771"/>
              <a:gd name="T3" fmla="*/ 2147483647 h 258"/>
              <a:gd name="T4" fmla="*/ 2147483647 w 771"/>
              <a:gd name="T5" fmla="*/ 2147483647 h 258"/>
              <a:gd name="T6" fmla="*/ 2147483647 w 771"/>
              <a:gd name="T7" fmla="*/ 2147483647 h 258"/>
              <a:gd name="T8" fmla="*/ 2147483647 w 771"/>
              <a:gd name="T9" fmla="*/ 2147483647 h 258"/>
              <a:gd name="T10" fmla="*/ 2147483647 w 771"/>
              <a:gd name="T11" fmla="*/ 2147483647 h 258"/>
              <a:gd name="T12" fmla="*/ 2147483647 w 771"/>
              <a:gd name="T13" fmla="*/ 2147483647 h 258"/>
              <a:gd name="T14" fmla="*/ 2147483647 w 771"/>
              <a:gd name="T15" fmla="*/ 2147483647 h 258"/>
              <a:gd name="T16" fmla="*/ 2147483647 w 771"/>
              <a:gd name="T17" fmla="*/ 2147483647 h 258"/>
              <a:gd name="T18" fmla="*/ 2147483647 w 771"/>
              <a:gd name="T19" fmla="*/ 2147483647 h 258"/>
              <a:gd name="T20" fmla="*/ 2147483647 w 771"/>
              <a:gd name="T21" fmla="*/ 2147483647 h 258"/>
              <a:gd name="T22" fmla="*/ 2147483647 w 771"/>
              <a:gd name="T23" fmla="*/ 2147483647 h 258"/>
              <a:gd name="T24" fmla="*/ 2147483647 w 771"/>
              <a:gd name="T25" fmla="*/ 2147483647 h 258"/>
              <a:gd name="T26" fmla="*/ 2147483647 w 771"/>
              <a:gd name="T27" fmla="*/ 0 h 258"/>
              <a:gd name="T28" fmla="*/ 2147483647 w 771"/>
              <a:gd name="T29" fmla="*/ 2147483647 h 25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71"/>
              <a:gd name="T46" fmla="*/ 0 h 258"/>
              <a:gd name="T47" fmla="*/ 771 w 771"/>
              <a:gd name="T48" fmla="*/ 258 h 25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71" h="258">
                <a:moveTo>
                  <a:pt x="0" y="258"/>
                </a:moveTo>
                <a:lnTo>
                  <a:pt x="54" y="235"/>
                </a:lnTo>
                <a:lnTo>
                  <a:pt x="81" y="199"/>
                </a:lnTo>
                <a:lnTo>
                  <a:pt x="97" y="156"/>
                </a:lnTo>
                <a:lnTo>
                  <a:pt x="157" y="118"/>
                </a:lnTo>
                <a:lnTo>
                  <a:pt x="235" y="114"/>
                </a:lnTo>
                <a:lnTo>
                  <a:pt x="340" y="114"/>
                </a:lnTo>
                <a:lnTo>
                  <a:pt x="382" y="114"/>
                </a:lnTo>
                <a:lnTo>
                  <a:pt x="450" y="100"/>
                </a:lnTo>
                <a:lnTo>
                  <a:pt x="502" y="72"/>
                </a:lnTo>
                <a:lnTo>
                  <a:pt x="564" y="37"/>
                </a:lnTo>
                <a:lnTo>
                  <a:pt x="603" y="21"/>
                </a:lnTo>
                <a:lnTo>
                  <a:pt x="643" y="15"/>
                </a:lnTo>
                <a:lnTo>
                  <a:pt x="676" y="0"/>
                </a:lnTo>
                <a:lnTo>
                  <a:pt x="771" y="40"/>
                </a:ln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4" name="Freeform 10"/>
          <p:cNvSpPr>
            <a:spLocks/>
          </p:cNvSpPr>
          <p:nvPr/>
        </p:nvSpPr>
        <p:spPr bwMode="auto">
          <a:xfrm>
            <a:off x="6657975" y="4343400"/>
            <a:ext cx="652463" cy="371475"/>
          </a:xfrm>
          <a:custGeom>
            <a:avLst/>
            <a:gdLst>
              <a:gd name="T0" fmla="*/ 0 w 411"/>
              <a:gd name="T1" fmla="*/ 0 h 234"/>
              <a:gd name="T2" fmla="*/ 2147483647 w 411"/>
              <a:gd name="T3" fmla="*/ 2147483647 h 234"/>
              <a:gd name="T4" fmla="*/ 2147483647 w 411"/>
              <a:gd name="T5" fmla="*/ 2147483647 h 234"/>
              <a:gd name="T6" fmla="*/ 2147483647 w 411"/>
              <a:gd name="T7" fmla="*/ 2147483647 h 234"/>
              <a:gd name="T8" fmla="*/ 2147483647 w 411"/>
              <a:gd name="T9" fmla="*/ 2147483647 h 234"/>
              <a:gd name="T10" fmla="*/ 2147483647 w 411"/>
              <a:gd name="T11" fmla="*/ 2147483647 h 234"/>
              <a:gd name="T12" fmla="*/ 2147483647 w 411"/>
              <a:gd name="T13" fmla="*/ 2147483647 h 234"/>
              <a:gd name="T14" fmla="*/ 2147483647 w 411"/>
              <a:gd name="T15" fmla="*/ 2147483647 h 234"/>
              <a:gd name="T16" fmla="*/ 2147483647 w 411"/>
              <a:gd name="T17" fmla="*/ 2147483647 h 2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1"/>
              <a:gd name="T28" fmla="*/ 0 h 234"/>
              <a:gd name="T29" fmla="*/ 411 w 411"/>
              <a:gd name="T30" fmla="*/ 234 h 2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1" h="234">
                <a:moveTo>
                  <a:pt x="0" y="0"/>
                </a:moveTo>
                <a:lnTo>
                  <a:pt x="15" y="26"/>
                </a:lnTo>
                <a:lnTo>
                  <a:pt x="143" y="53"/>
                </a:lnTo>
                <a:lnTo>
                  <a:pt x="162" y="64"/>
                </a:lnTo>
                <a:lnTo>
                  <a:pt x="195" y="74"/>
                </a:lnTo>
                <a:lnTo>
                  <a:pt x="260" y="74"/>
                </a:lnTo>
                <a:lnTo>
                  <a:pt x="341" y="172"/>
                </a:lnTo>
                <a:lnTo>
                  <a:pt x="381" y="195"/>
                </a:lnTo>
                <a:lnTo>
                  <a:pt x="411" y="234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Freeform 11"/>
          <p:cNvSpPr>
            <a:spLocks/>
          </p:cNvSpPr>
          <p:nvPr/>
        </p:nvSpPr>
        <p:spPr bwMode="auto">
          <a:xfrm>
            <a:off x="7299325" y="4703763"/>
            <a:ext cx="249238" cy="214312"/>
          </a:xfrm>
          <a:custGeom>
            <a:avLst/>
            <a:gdLst>
              <a:gd name="T0" fmla="*/ 0 w 157"/>
              <a:gd name="T1" fmla="*/ 0 h 153"/>
              <a:gd name="T2" fmla="*/ 2147483647 w 157"/>
              <a:gd name="T3" fmla="*/ 2147483647 h 153"/>
              <a:gd name="T4" fmla="*/ 2147483647 w 157"/>
              <a:gd name="T5" fmla="*/ 2147483647 h 153"/>
              <a:gd name="T6" fmla="*/ 2147483647 w 157"/>
              <a:gd name="T7" fmla="*/ 2147483647 h 153"/>
              <a:gd name="T8" fmla="*/ 2147483647 w 157"/>
              <a:gd name="T9" fmla="*/ 2147483647 h 153"/>
              <a:gd name="T10" fmla="*/ 2147483647 w 157"/>
              <a:gd name="T11" fmla="*/ 2147483647 h 153"/>
              <a:gd name="T12" fmla="*/ 2147483647 w 157"/>
              <a:gd name="T13" fmla="*/ 2147483647 h 153"/>
              <a:gd name="T14" fmla="*/ 2147483647 w 157"/>
              <a:gd name="T15" fmla="*/ 2147483647 h 153"/>
              <a:gd name="T16" fmla="*/ 2147483647 w 157"/>
              <a:gd name="T17" fmla="*/ 2147483647 h 15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7"/>
              <a:gd name="T28" fmla="*/ 0 h 153"/>
              <a:gd name="T29" fmla="*/ 157 w 157"/>
              <a:gd name="T30" fmla="*/ 153 h 15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7" h="153">
                <a:moveTo>
                  <a:pt x="0" y="0"/>
                </a:moveTo>
                <a:lnTo>
                  <a:pt x="18" y="24"/>
                </a:lnTo>
                <a:lnTo>
                  <a:pt x="33" y="63"/>
                </a:lnTo>
                <a:lnTo>
                  <a:pt x="54" y="57"/>
                </a:lnTo>
                <a:lnTo>
                  <a:pt x="72" y="57"/>
                </a:lnTo>
                <a:lnTo>
                  <a:pt x="112" y="86"/>
                </a:lnTo>
                <a:lnTo>
                  <a:pt x="148" y="105"/>
                </a:lnTo>
                <a:lnTo>
                  <a:pt x="157" y="125"/>
                </a:lnTo>
                <a:lnTo>
                  <a:pt x="145" y="153"/>
                </a:ln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Freeform 13"/>
          <p:cNvSpPr>
            <a:spLocks/>
          </p:cNvSpPr>
          <p:nvPr/>
        </p:nvSpPr>
        <p:spPr bwMode="auto">
          <a:xfrm>
            <a:off x="4346575" y="5076825"/>
            <a:ext cx="754063" cy="71438"/>
          </a:xfrm>
          <a:custGeom>
            <a:avLst/>
            <a:gdLst>
              <a:gd name="T0" fmla="*/ 0 w 475"/>
              <a:gd name="T1" fmla="*/ 2147483647 h 45"/>
              <a:gd name="T2" fmla="*/ 2147483647 w 475"/>
              <a:gd name="T3" fmla="*/ 2147483647 h 45"/>
              <a:gd name="T4" fmla="*/ 2147483647 w 475"/>
              <a:gd name="T5" fmla="*/ 0 h 45"/>
              <a:gd name="T6" fmla="*/ 2147483647 w 475"/>
              <a:gd name="T7" fmla="*/ 0 h 45"/>
              <a:gd name="T8" fmla="*/ 2147483647 w 475"/>
              <a:gd name="T9" fmla="*/ 2147483647 h 45"/>
              <a:gd name="T10" fmla="*/ 2147483647 w 475"/>
              <a:gd name="T11" fmla="*/ 2147483647 h 45"/>
              <a:gd name="T12" fmla="*/ 2147483647 w 475"/>
              <a:gd name="T13" fmla="*/ 2147483647 h 45"/>
              <a:gd name="T14" fmla="*/ 2147483647 w 475"/>
              <a:gd name="T15" fmla="*/ 2147483647 h 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5"/>
              <a:gd name="T25" fmla="*/ 0 h 45"/>
              <a:gd name="T26" fmla="*/ 475 w 475"/>
              <a:gd name="T27" fmla="*/ 45 h 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5" h="45">
                <a:moveTo>
                  <a:pt x="0" y="10"/>
                </a:moveTo>
                <a:lnTo>
                  <a:pt x="22" y="2"/>
                </a:lnTo>
                <a:lnTo>
                  <a:pt x="105" y="0"/>
                </a:lnTo>
                <a:lnTo>
                  <a:pt x="210" y="0"/>
                </a:lnTo>
                <a:lnTo>
                  <a:pt x="235" y="2"/>
                </a:lnTo>
                <a:lnTo>
                  <a:pt x="267" y="18"/>
                </a:lnTo>
                <a:lnTo>
                  <a:pt x="336" y="37"/>
                </a:lnTo>
                <a:lnTo>
                  <a:pt x="475" y="45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Freeform 14"/>
          <p:cNvSpPr>
            <a:spLocks/>
          </p:cNvSpPr>
          <p:nvPr/>
        </p:nvSpPr>
        <p:spPr bwMode="auto">
          <a:xfrm>
            <a:off x="5080000" y="4757738"/>
            <a:ext cx="777875" cy="390525"/>
          </a:xfrm>
          <a:custGeom>
            <a:avLst/>
            <a:gdLst>
              <a:gd name="T0" fmla="*/ 0 w 490"/>
              <a:gd name="T1" fmla="*/ 2147483647 h 280"/>
              <a:gd name="T2" fmla="*/ 2147483647 w 490"/>
              <a:gd name="T3" fmla="*/ 2147483647 h 280"/>
              <a:gd name="T4" fmla="*/ 2147483647 w 490"/>
              <a:gd name="T5" fmla="*/ 2147483647 h 280"/>
              <a:gd name="T6" fmla="*/ 2147483647 w 490"/>
              <a:gd name="T7" fmla="*/ 2147483647 h 280"/>
              <a:gd name="T8" fmla="*/ 2147483647 w 490"/>
              <a:gd name="T9" fmla="*/ 2147483647 h 280"/>
              <a:gd name="T10" fmla="*/ 2147483647 w 490"/>
              <a:gd name="T11" fmla="*/ 2147483647 h 280"/>
              <a:gd name="T12" fmla="*/ 2147483647 w 490"/>
              <a:gd name="T13" fmla="*/ 2147483647 h 280"/>
              <a:gd name="T14" fmla="*/ 2147483647 w 490"/>
              <a:gd name="T15" fmla="*/ 2147483647 h 280"/>
              <a:gd name="T16" fmla="*/ 2147483647 w 490"/>
              <a:gd name="T17" fmla="*/ 2147483647 h 280"/>
              <a:gd name="T18" fmla="*/ 2147483647 w 490"/>
              <a:gd name="T19" fmla="*/ 2147483647 h 280"/>
              <a:gd name="T20" fmla="*/ 2147483647 w 490"/>
              <a:gd name="T21" fmla="*/ 2147483647 h 280"/>
              <a:gd name="T22" fmla="*/ 2147483647 w 490"/>
              <a:gd name="T23" fmla="*/ 0 h 28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0"/>
              <a:gd name="T37" fmla="*/ 0 h 280"/>
              <a:gd name="T38" fmla="*/ 490 w 490"/>
              <a:gd name="T39" fmla="*/ 280 h 28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0" h="280">
                <a:moveTo>
                  <a:pt x="0" y="274"/>
                </a:moveTo>
                <a:lnTo>
                  <a:pt x="25" y="280"/>
                </a:lnTo>
                <a:lnTo>
                  <a:pt x="21" y="231"/>
                </a:lnTo>
                <a:lnTo>
                  <a:pt x="36" y="214"/>
                </a:lnTo>
                <a:lnTo>
                  <a:pt x="130" y="222"/>
                </a:lnTo>
                <a:lnTo>
                  <a:pt x="141" y="216"/>
                </a:lnTo>
                <a:lnTo>
                  <a:pt x="157" y="219"/>
                </a:lnTo>
                <a:lnTo>
                  <a:pt x="208" y="184"/>
                </a:lnTo>
                <a:lnTo>
                  <a:pt x="261" y="144"/>
                </a:lnTo>
                <a:lnTo>
                  <a:pt x="303" y="102"/>
                </a:lnTo>
                <a:lnTo>
                  <a:pt x="439" y="30"/>
                </a:lnTo>
                <a:lnTo>
                  <a:pt x="490" y="0"/>
                </a:ln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8" name="Freeform 16"/>
          <p:cNvSpPr>
            <a:spLocks/>
          </p:cNvSpPr>
          <p:nvPr/>
        </p:nvSpPr>
        <p:spPr bwMode="auto">
          <a:xfrm>
            <a:off x="3752850" y="4954588"/>
            <a:ext cx="609600" cy="150812"/>
          </a:xfrm>
          <a:custGeom>
            <a:avLst/>
            <a:gdLst>
              <a:gd name="T0" fmla="*/ 0 w 384"/>
              <a:gd name="T1" fmla="*/ 2147483647 h 95"/>
              <a:gd name="T2" fmla="*/ 2147483647 w 384"/>
              <a:gd name="T3" fmla="*/ 2147483647 h 95"/>
              <a:gd name="T4" fmla="*/ 2147483647 w 384"/>
              <a:gd name="T5" fmla="*/ 0 h 95"/>
              <a:gd name="T6" fmla="*/ 2147483647 w 384"/>
              <a:gd name="T7" fmla="*/ 0 h 95"/>
              <a:gd name="T8" fmla="*/ 2147483647 w 384"/>
              <a:gd name="T9" fmla="*/ 2147483647 h 95"/>
              <a:gd name="T10" fmla="*/ 2147483647 w 384"/>
              <a:gd name="T11" fmla="*/ 2147483647 h 95"/>
              <a:gd name="T12" fmla="*/ 2147483647 w 384"/>
              <a:gd name="T13" fmla="*/ 2147483647 h 95"/>
              <a:gd name="T14" fmla="*/ 2147483647 w 384"/>
              <a:gd name="T15" fmla="*/ 2147483647 h 95"/>
              <a:gd name="T16" fmla="*/ 2147483647 w 384"/>
              <a:gd name="T17" fmla="*/ 2147483647 h 95"/>
              <a:gd name="T18" fmla="*/ 2147483647 w 384"/>
              <a:gd name="T19" fmla="*/ 2147483647 h 9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84"/>
              <a:gd name="T31" fmla="*/ 0 h 95"/>
              <a:gd name="T32" fmla="*/ 384 w 384"/>
              <a:gd name="T33" fmla="*/ 95 h 9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84" h="95">
                <a:moveTo>
                  <a:pt x="0" y="8"/>
                </a:moveTo>
                <a:lnTo>
                  <a:pt x="42" y="11"/>
                </a:lnTo>
                <a:lnTo>
                  <a:pt x="60" y="0"/>
                </a:lnTo>
                <a:lnTo>
                  <a:pt x="114" y="0"/>
                </a:lnTo>
                <a:lnTo>
                  <a:pt x="135" y="18"/>
                </a:lnTo>
                <a:lnTo>
                  <a:pt x="174" y="24"/>
                </a:lnTo>
                <a:lnTo>
                  <a:pt x="228" y="48"/>
                </a:lnTo>
                <a:lnTo>
                  <a:pt x="291" y="77"/>
                </a:lnTo>
                <a:lnTo>
                  <a:pt x="333" y="95"/>
                </a:lnTo>
                <a:lnTo>
                  <a:pt x="384" y="80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Freeform 23"/>
          <p:cNvSpPr>
            <a:spLocks/>
          </p:cNvSpPr>
          <p:nvPr/>
        </p:nvSpPr>
        <p:spPr bwMode="auto">
          <a:xfrm>
            <a:off x="3043238" y="4924425"/>
            <a:ext cx="766762" cy="57150"/>
          </a:xfrm>
          <a:custGeom>
            <a:avLst/>
            <a:gdLst>
              <a:gd name="T0" fmla="*/ 0 w 483"/>
              <a:gd name="T1" fmla="*/ 0 h 36"/>
              <a:gd name="T2" fmla="*/ 2147483647 w 483"/>
              <a:gd name="T3" fmla="*/ 2147483647 h 36"/>
              <a:gd name="T4" fmla="*/ 2147483647 w 483"/>
              <a:gd name="T5" fmla="*/ 2147483647 h 36"/>
              <a:gd name="T6" fmla="*/ 2147483647 w 483"/>
              <a:gd name="T7" fmla="*/ 2147483647 h 36"/>
              <a:gd name="T8" fmla="*/ 2147483647 w 483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3"/>
              <a:gd name="T16" fmla="*/ 0 h 36"/>
              <a:gd name="T17" fmla="*/ 483 w 483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3" h="36">
                <a:moveTo>
                  <a:pt x="0" y="0"/>
                </a:moveTo>
                <a:lnTo>
                  <a:pt x="120" y="18"/>
                </a:lnTo>
                <a:lnTo>
                  <a:pt x="228" y="30"/>
                </a:lnTo>
                <a:lnTo>
                  <a:pt x="318" y="24"/>
                </a:lnTo>
                <a:lnTo>
                  <a:pt x="483" y="36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Text Box 22"/>
          <p:cNvSpPr txBox="1">
            <a:spLocks noChangeArrowheads="1"/>
          </p:cNvSpPr>
          <p:nvPr/>
        </p:nvSpPr>
        <p:spPr bwMode="auto">
          <a:xfrm>
            <a:off x="3041650" y="4876800"/>
            <a:ext cx="762000" cy="138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sz="3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471" name="Freeform 24"/>
          <p:cNvSpPr>
            <a:spLocks/>
          </p:cNvSpPr>
          <p:nvPr/>
        </p:nvSpPr>
        <p:spPr bwMode="auto">
          <a:xfrm>
            <a:off x="3033713" y="4924425"/>
            <a:ext cx="781050" cy="68263"/>
          </a:xfrm>
          <a:custGeom>
            <a:avLst/>
            <a:gdLst>
              <a:gd name="T0" fmla="*/ 2147483647 w 492"/>
              <a:gd name="T1" fmla="*/ 2147483647 h 43"/>
              <a:gd name="T2" fmla="*/ 2147483647 w 492"/>
              <a:gd name="T3" fmla="*/ 2147483647 h 43"/>
              <a:gd name="T4" fmla="*/ 2147483647 w 492"/>
              <a:gd name="T5" fmla="*/ 2147483647 h 43"/>
              <a:gd name="T6" fmla="*/ 2147483647 w 492"/>
              <a:gd name="T7" fmla="*/ 2147483647 h 43"/>
              <a:gd name="T8" fmla="*/ 0 w 492"/>
              <a:gd name="T9" fmla="*/ 0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2"/>
              <a:gd name="T16" fmla="*/ 0 h 43"/>
              <a:gd name="T17" fmla="*/ 492 w 492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2" h="43">
                <a:moveTo>
                  <a:pt x="492" y="28"/>
                </a:moveTo>
                <a:lnTo>
                  <a:pt x="363" y="43"/>
                </a:lnTo>
                <a:lnTo>
                  <a:pt x="231" y="34"/>
                </a:lnTo>
                <a:lnTo>
                  <a:pt x="60" y="3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715000" y="571500"/>
            <a:ext cx="3214688" cy="3571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2400">
              <a:solidFill>
                <a:srgbClr val="FFFFFF"/>
              </a:solidFill>
            </a:endParaRPr>
          </a:p>
        </p:txBody>
      </p:sp>
      <p:graphicFrame>
        <p:nvGraphicFramePr>
          <p:cNvPr id="78287" name="Group 463"/>
          <p:cNvGraphicFramePr>
            <a:graphicFrameLocks noGrp="1"/>
          </p:cNvGraphicFramePr>
          <p:nvPr/>
        </p:nvGraphicFramePr>
        <p:xfrm>
          <a:off x="52388" y="552450"/>
          <a:ext cx="5527675" cy="2560638"/>
        </p:xfrm>
        <a:graphic>
          <a:graphicData uri="http://schemas.openxmlformats.org/drawingml/2006/table">
            <a:tbl>
              <a:tblPr/>
              <a:tblGrid>
                <a:gridCol w="1698044"/>
                <a:gridCol w="1080574"/>
                <a:gridCol w="1314615"/>
                <a:gridCol w="1434126"/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подрядчика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Стоимость, млрд. </a:t>
                      </a:r>
                      <a:r>
                        <a:rPr kumimoji="0" 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тг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Протяженностькм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реализации, гг.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«К-Дорстрой»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КСС 5 транш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«СП КСС/</a:t>
                      </a:r>
                      <a:r>
                        <a:rPr kumimoji="0" 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Жамбылжолкурылыс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Казахдорстрой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 транш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 «</a:t>
                      </a:r>
                      <a:r>
                        <a:rPr kumimoji="0" 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Казахдорстрой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kumimoji="0" 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Хюндай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 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Казахдорстрой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 транш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КСС 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E&amp;C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12,1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КСС 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E&amp;C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«АКМ» 1 транш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5,1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АО «Дженгиз Иншаат»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18,3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«АКМ» 3 транш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Итого: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92161-1A18-4E75-97CB-954DF89FF1B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37" name="Заголовок 5"/>
          <p:cNvSpPr txBox="1">
            <a:spLocks/>
          </p:cNvSpPr>
          <p:nvPr/>
        </p:nvSpPr>
        <p:spPr bwMode="auto">
          <a:xfrm>
            <a:off x="100013" y="28575"/>
            <a:ext cx="9043987" cy="376238"/>
          </a:xfrm>
          <a:prstGeom prst="roundRect">
            <a:avLst>
              <a:gd name="adj" fmla="val 8800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kern="0" dirty="0" err="1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Жамбылская</a:t>
            </a:r>
            <a:r>
              <a:rPr lang="ru-RU" sz="2000" kern="0" dirty="0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 область</a:t>
            </a:r>
          </a:p>
        </p:txBody>
      </p:sp>
      <p:sp>
        <p:nvSpPr>
          <p:cNvPr id="38" name="AutoShape 46"/>
          <p:cNvSpPr>
            <a:spLocks noChangeArrowheads="1"/>
          </p:cNvSpPr>
          <p:nvPr/>
        </p:nvSpPr>
        <p:spPr bwMode="auto">
          <a:xfrm>
            <a:off x="0" y="4868863"/>
            <a:ext cx="1871663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FFFF00"/>
              </a:gs>
              <a:gs pos="59000">
                <a:schemeClr val="bg1"/>
              </a:gs>
              <a:gs pos="100000">
                <a:srgbClr val="FFFF0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АО «</a:t>
            </a:r>
            <a:r>
              <a:rPr lang="ru-RU" sz="1000" b="1" dirty="0" err="1">
                <a:latin typeface="Times New Roman" pitchFamily="18" charset="0"/>
              </a:rPr>
              <a:t>К-Дорстрой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(Казахстан)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9548" name="Line 47"/>
          <p:cNvSpPr>
            <a:spLocks noChangeShapeType="1"/>
          </p:cNvSpPr>
          <p:nvPr/>
        </p:nvSpPr>
        <p:spPr bwMode="auto">
          <a:xfrm>
            <a:off x="900113" y="5300663"/>
            <a:ext cx="719137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1692275" y="5813425"/>
            <a:ext cx="1727200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50"/>
              </a:gs>
              <a:gs pos="59000">
                <a:schemeClr val="bg1"/>
              </a:gs>
              <a:gs pos="100000">
                <a:srgbClr val="00B05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ЖФ АО «КСС» 5 транш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(Корея)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9550" name="Line 47"/>
          <p:cNvSpPr>
            <a:spLocks noChangeShapeType="1"/>
          </p:cNvSpPr>
          <p:nvPr/>
        </p:nvSpPr>
        <p:spPr bwMode="auto">
          <a:xfrm flipV="1">
            <a:off x="2555875" y="5300663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19250" y="3644900"/>
            <a:ext cx="2160588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FFFF00"/>
              </a:gs>
              <a:gs pos="59000">
                <a:schemeClr val="bg1"/>
              </a:gs>
              <a:gs pos="100000">
                <a:srgbClr val="FFFF0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СП «КСС/</a:t>
            </a:r>
            <a:r>
              <a:rPr lang="ru-RU" sz="1000" b="1" dirty="0" err="1">
                <a:latin typeface="Times New Roman" pitchFamily="18" charset="0"/>
              </a:rPr>
              <a:t>Жамбылжолкурылыс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(Корея/Казахстан)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3203575" y="4149725"/>
            <a:ext cx="1871663" cy="36353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ТОО «</a:t>
            </a:r>
            <a:r>
              <a:rPr lang="ru-RU" sz="1000" b="1" dirty="0" err="1">
                <a:latin typeface="Times New Roman" pitchFamily="18" charset="0"/>
              </a:rPr>
              <a:t>Казахдорстрой</a:t>
            </a:r>
            <a:r>
              <a:rPr lang="ru-RU" sz="1000" b="1" dirty="0">
                <a:latin typeface="Times New Roman" pitchFamily="18" charset="0"/>
              </a:rPr>
              <a:t>/</a:t>
            </a:r>
            <a:r>
              <a:rPr lang="ru-RU" sz="1000" b="1" dirty="0" err="1">
                <a:latin typeface="Times New Roman" pitchFamily="18" charset="0"/>
              </a:rPr>
              <a:t>Хундай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(Казахстан/Корея)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47" name="AutoShape 46"/>
          <p:cNvSpPr>
            <a:spLocks noChangeArrowheads="1"/>
          </p:cNvSpPr>
          <p:nvPr/>
        </p:nvSpPr>
        <p:spPr bwMode="auto">
          <a:xfrm>
            <a:off x="3419475" y="5440363"/>
            <a:ext cx="1944688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FFFF00"/>
              </a:gs>
              <a:gs pos="59000">
                <a:schemeClr val="bg1"/>
              </a:gs>
              <a:gs pos="100000">
                <a:srgbClr val="FFFF0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ТОО «</a:t>
            </a:r>
            <a:r>
              <a:rPr lang="ru-RU" sz="1000" b="1" dirty="0" err="1">
                <a:latin typeface="Times New Roman" pitchFamily="18" charset="0"/>
              </a:rPr>
              <a:t>Казахдорстрой</a:t>
            </a:r>
            <a:r>
              <a:rPr lang="ru-RU" sz="1000" b="1" dirty="0">
                <a:latin typeface="Times New Roman" pitchFamily="18" charset="0"/>
              </a:rPr>
              <a:t> 1 транш»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(Казахстан)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140200" y="3640138"/>
            <a:ext cx="1944688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FFFF00"/>
              </a:gs>
              <a:gs pos="59000">
                <a:schemeClr val="bg1"/>
              </a:gs>
              <a:gs pos="100000">
                <a:srgbClr val="FFFF0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ТОО «</a:t>
            </a:r>
            <a:r>
              <a:rPr lang="ru-RU" sz="1000" b="1" dirty="0" err="1">
                <a:latin typeface="Times New Roman" pitchFamily="18" charset="0"/>
              </a:rPr>
              <a:t>Казахдорстрой</a:t>
            </a:r>
            <a:r>
              <a:rPr lang="ru-RU" sz="1000" b="1" dirty="0">
                <a:latin typeface="Times New Roman" pitchFamily="18" charset="0"/>
              </a:rPr>
              <a:t> 2 транш»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(Казахстан)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5508625" y="5805488"/>
            <a:ext cx="1511300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ЖФ АО «КСС»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2 транш (Корея)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6011863" y="3208338"/>
            <a:ext cx="1512887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ЖФ АО «КСС»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4 транш (Корея)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51" name="AutoShape 46"/>
          <p:cNvSpPr>
            <a:spLocks noChangeArrowheads="1"/>
          </p:cNvSpPr>
          <p:nvPr/>
        </p:nvSpPr>
        <p:spPr bwMode="auto">
          <a:xfrm>
            <a:off x="7596188" y="2781300"/>
            <a:ext cx="1512887" cy="36353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АО «</a:t>
            </a:r>
            <a:r>
              <a:rPr lang="ru-RU" sz="1000" b="1" dirty="0" err="1">
                <a:latin typeface="Times New Roman" pitchFamily="18" charset="0"/>
              </a:rPr>
              <a:t>Дженгиз</a:t>
            </a:r>
            <a:r>
              <a:rPr lang="ru-RU" sz="1000" b="1" dirty="0">
                <a:latin typeface="Times New Roman" pitchFamily="18" charset="0"/>
              </a:rPr>
              <a:t> </a:t>
            </a:r>
            <a:r>
              <a:rPr lang="ru-RU" sz="1000" b="1" dirty="0" err="1">
                <a:latin typeface="Times New Roman" pitchFamily="18" charset="0"/>
              </a:rPr>
              <a:t>Иншаат</a:t>
            </a:r>
            <a:r>
              <a:rPr lang="ru-RU" sz="1000" b="1" dirty="0">
                <a:latin typeface="Times New Roman" pitchFamily="18" charset="0"/>
              </a:rPr>
              <a:t>»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(Турция)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52" name="AutoShape 46"/>
          <p:cNvSpPr>
            <a:spLocks noChangeArrowheads="1"/>
          </p:cNvSpPr>
          <p:nvPr/>
        </p:nvSpPr>
        <p:spPr bwMode="auto">
          <a:xfrm>
            <a:off x="6300788" y="4981575"/>
            <a:ext cx="1079500" cy="53498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FFFF00"/>
              </a:gs>
              <a:gs pos="100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ТОО «АКМ»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1 транш (Казахстан)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53" name="AutoShape 46"/>
          <p:cNvSpPr>
            <a:spLocks noChangeArrowheads="1"/>
          </p:cNvSpPr>
          <p:nvPr/>
        </p:nvSpPr>
        <p:spPr bwMode="auto">
          <a:xfrm>
            <a:off x="7812088" y="4149725"/>
            <a:ext cx="1081087" cy="53498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ТОО «АКМ»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3 транш (Казахстан) </a:t>
            </a:r>
            <a:endParaRPr lang="ru-RU" sz="1000" dirty="0">
              <a:latin typeface="Times New Roman" pitchFamily="18" charset="0"/>
            </a:endParaRPr>
          </a:p>
        </p:txBody>
      </p:sp>
      <p:grpSp>
        <p:nvGrpSpPr>
          <p:cNvPr id="19560" name="Группа 51"/>
          <p:cNvGrpSpPr>
            <a:grpSpLocks/>
          </p:cNvGrpSpPr>
          <p:nvPr/>
        </p:nvGrpSpPr>
        <p:grpSpPr bwMode="auto">
          <a:xfrm>
            <a:off x="5718175" y="620713"/>
            <a:ext cx="3425825" cy="928687"/>
            <a:chOff x="-208977" y="5122909"/>
            <a:chExt cx="2182144" cy="928694"/>
          </a:xfrm>
        </p:grpSpPr>
        <p:sp>
          <p:nvSpPr>
            <p:cNvPr id="19581" name="Rectangle 44"/>
            <p:cNvSpPr>
              <a:spLocks noChangeArrowheads="1"/>
            </p:cNvSpPr>
            <p:nvPr/>
          </p:nvSpPr>
          <p:spPr bwMode="auto">
            <a:xfrm>
              <a:off x="-205318" y="5122909"/>
              <a:ext cx="2178485" cy="9286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7782" tIns="43891" rIns="87782" bIns="43891" anchor="ctr"/>
            <a:lstStyle/>
            <a:p>
              <a:pPr algn="ctr" eaLnBrk="0" hangingPunct="0"/>
              <a:endParaRPr lang="ru-RU" sz="900" b="1">
                <a:solidFill>
                  <a:srgbClr val="000000"/>
                </a:solidFill>
                <a:cs typeface="Arial" charset="0"/>
              </a:endParaRP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cs typeface="Arial" charset="0"/>
                </a:rPr>
                <a:t>Условные обозначения</a:t>
              </a:r>
            </a:p>
            <a:p>
              <a:pPr algn="ctr" eaLnBrk="0" hangingPunct="0">
                <a:lnSpc>
                  <a:spcPct val="150000"/>
                </a:lnSpc>
              </a:pP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        - выполнено в 2012 г..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        - планируется открыть движение в 2013 г.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        - начаты работы в 2013 г.</a:t>
              </a:r>
            </a:p>
            <a:p>
              <a:pPr algn="ctr" eaLnBrk="0" hangingPunct="0"/>
              <a:endParaRPr lang="ru-RU" sz="900" b="1">
                <a:solidFill>
                  <a:srgbClr val="000000"/>
                </a:solidFill>
                <a:cs typeface="Arial" charset="0"/>
              </a:endParaRP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       </a:t>
              </a:r>
            </a:p>
          </p:txBody>
        </p:sp>
        <p:sp>
          <p:nvSpPr>
            <p:cNvPr id="19582" name="Line 47"/>
            <p:cNvSpPr>
              <a:spLocks noChangeShapeType="1"/>
            </p:cNvSpPr>
            <p:nvPr/>
          </p:nvSpPr>
          <p:spPr bwMode="auto">
            <a:xfrm>
              <a:off x="-208977" y="5499136"/>
              <a:ext cx="457200" cy="0"/>
            </a:xfrm>
            <a:prstGeom prst="line">
              <a:avLst/>
            </a:prstGeom>
            <a:noFill/>
            <a:ln w="635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561" name="Line 47"/>
          <p:cNvSpPr>
            <a:spLocks noChangeShapeType="1"/>
          </p:cNvSpPr>
          <p:nvPr/>
        </p:nvSpPr>
        <p:spPr bwMode="auto">
          <a:xfrm>
            <a:off x="5732463" y="1149350"/>
            <a:ext cx="717550" cy="0"/>
          </a:xfrm>
          <a:prstGeom prst="line">
            <a:avLst/>
          </a:prstGeom>
          <a:noFill/>
          <a:ln w="635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62" name="Line 47"/>
          <p:cNvSpPr>
            <a:spLocks noChangeShapeType="1"/>
          </p:cNvSpPr>
          <p:nvPr/>
        </p:nvSpPr>
        <p:spPr bwMode="auto">
          <a:xfrm>
            <a:off x="5738813" y="1301750"/>
            <a:ext cx="719137" cy="0"/>
          </a:xfrm>
          <a:prstGeom prst="line">
            <a:avLst/>
          </a:prstGeom>
          <a:noFill/>
          <a:ln w="635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 bwMode="auto">
          <a:xfrm flipH="1">
            <a:off x="3635896" y="4922116"/>
            <a:ext cx="16183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cxnSp>
        <p:nvCxnSpPr>
          <p:cNvPr id="66" name="Прямая соединительная линия 65"/>
          <p:cNvCxnSpPr/>
          <p:nvPr/>
        </p:nvCxnSpPr>
        <p:spPr bwMode="auto">
          <a:xfrm flipH="1">
            <a:off x="3034123" y="4879249"/>
            <a:ext cx="16183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sp>
        <p:nvSpPr>
          <p:cNvPr id="19565" name="Line 47"/>
          <p:cNvSpPr>
            <a:spLocks noChangeShapeType="1"/>
          </p:cNvSpPr>
          <p:nvPr/>
        </p:nvSpPr>
        <p:spPr bwMode="auto">
          <a:xfrm>
            <a:off x="2627313" y="4076700"/>
            <a:ext cx="649287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9566" name="Полилиния 69"/>
          <p:cNvSpPr>
            <a:spLocks/>
          </p:cNvSpPr>
          <p:nvPr/>
        </p:nvSpPr>
        <p:spPr bwMode="auto">
          <a:xfrm>
            <a:off x="4186238" y="5067300"/>
            <a:ext cx="300037" cy="36513"/>
          </a:xfrm>
          <a:custGeom>
            <a:avLst/>
            <a:gdLst>
              <a:gd name="T0" fmla="*/ 300037 w 300037"/>
              <a:gd name="T1" fmla="*/ 4763 h 35719"/>
              <a:gd name="T2" fmla="*/ 219075 w 300037"/>
              <a:gd name="T3" fmla="*/ 9525 h 35719"/>
              <a:gd name="T4" fmla="*/ 190500 w 300037"/>
              <a:gd name="T5" fmla="*/ 9525 h 35719"/>
              <a:gd name="T6" fmla="*/ 176212 w 300037"/>
              <a:gd name="T7" fmla="*/ 9525 h 35719"/>
              <a:gd name="T8" fmla="*/ 152400 w 300037"/>
              <a:gd name="T9" fmla="*/ 14288 h 35719"/>
              <a:gd name="T10" fmla="*/ 133350 w 300037"/>
              <a:gd name="T11" fmla="*/ 33338 h 35719"/>
              <a:gd name="T12" fmla="*/ 104775 w 300037"/>
              <a:gd name="T13" fmla="*/ 28575 h 35719"/>
              <a:gd name="T14" fmla="*/ 66675 w 300037"/>
              <a:gd name="T15" fmla="*/ 9525 h 35719"/>
              <a:gd name="T16" fmla="*/ 47625 w 300037"/>
              <a:gd name="T17" fmla="*/ 9525 h 35719"/>
              <a:gd name="T18" fmla="*/ 19050 w 300037"/>
              <a:gd name="T19" fmla="*/ 9525 h 35719"/>
              <a:gd name="T20" fmla="*/ 0 w 300037"/>
              <a:gd name="T21" fmla="*/ 0 h 3571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00037" h="35719">
                <a:moveTo>
                  <a:pt x="300037" y="4763"/>
                </a:moveTo>
                <a:lnTo>
                  <a:pt x="219075" y="9525"/>
                </a:lnTo>
                <a:cubicBezTo>
                  <a:pt x="200819" y="10319"/>
                  <a:pt x="190500" y="9525"/>
                  <a:pt x="190500" y="9525"/>
                </a:cubicBezTo>
                <a:cubicBezTo>
                  <a:pt x="183356" y="9525"/>
                  <a:pt x="182562" y="8731"/>
                  <a:pt x="176212" y="9525"/>
                </a:cubicBezTo>
                <a:cubicBezTo>
                  <a:pt x="169862" y="10319"/>
                  <a:pt x="159543" y="10319"/>
                  <a:pt x="152400" y="14288"/>
                </a:cubicBezTo>
                <a:cubicBezTo>
                  <a:pt x="145257" y="18257"/>
                  <a:pt x="141287" y="30957"/>
                  <a:pt x="133350" y="33338"/>
                </a:cubicBezTo>
                <a:cubicBezTo>
                  <a:pt x="125413" y="35719"/>
                  <a:pt x="115887" y="32544"/>
                  <a:pt x="104775" y="28575"/>
                </a:cubicBezTo>
                <a:cubicBezTo>
                  <a:pt x="93663" y="24606"/>
                  <a:pt x="76200" y="12700"/>
                  <a:pt x="66675" y="9525"/>
                </a:cubicBezTo>
                <a:cubicBezTo>
                  <a:pt x="57150" y="6350"/>
                  <a:pt x="47625" y="9525"/>
                  <a:pt x="47625" y="9525"/>
                </a:cubicBezTo>
                <a:cubicBezTo>
                  <a:pt x="39688" y="9525"/>
                  <a:pt x="26988" y="11113"/>
                  <a:pt x="19050" y="9525"/>
                </a:cubicBezTo>
                <a:cubicBezTo>
                  <a:pt x="11112" y="7937"/>
                  <a:pt x="0" y="0"/>
                  <a:pt x="0" y="0"/>
                </a:cubicBezTo>
              </a:path>
            </a:pathLst>
          </a:custGeom>
          <a:noFill/>
          <a:ln w="857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 bwMode="auto">
          <a:xfrm flipH="1">
            <a:off x="4479046" y="5008413"/>
            <a:ext cx="16183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cxnSp>
        <p:nvCxnSpPr>
          <p:cNvPr id="68" name="Прямая соединительная линия 67"/>
          <p:cNvCxnSpPr/>
          <p:nvPr/>
        </p:nvCxnSpPr>
        <p:spPr bwMode="auto">
          <a:xfrm flipH="1">
            <a:off x="4171962" y="4998887"/>
            <a:ext cx="16183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sp>
        <p:nvSpPr>
          <p:cNvPr id="19569" name="Line 47"/>
          <p:cNvSpPr>
            <a:spLocks noChangeShapeType="1"/>
          </p:cNvSpPr>
          <p:nvPr/>
        </p:nvSpPr>
        <p:spPr bwMode="auto">
          <a:xfrm flipH="1" flipV="1">
            <a:off x="3924300" y="5084763"/>
            <a:ext cx="287338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9570" name="Line 47"/>
          <p:cNvSpPr>
            <a:spLocks noChangeShapeType="1"/>
          </p:cNvSpPr>
          <p:nvPr/>
        </p:nvSpPr>
        <p:spPr bwMode="auto">
          <a:xfrm>
            <a:off x="4067175" y="4581525"/>
            <a:ext cx="288925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73" name="Прямая соединительная линия 72"/>
          <p:cNvCxnSpPr/>
          <p:nvPr/>
        </p:nvCxnSpPr>
        <p:spPr bwMode="auto">
          <a:xfrm flipH="1">
            <a:off x="5076056" y="5085184"/>
            <a:ext cx="16183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sp>
        <p:nvSpPr>
          <p:cNvPr id="19572" name="Line 47"/>
          <p:cNvSpPr>
            <a:spLocks noChangeShapeType="1"/>
          </p:cNvSpPr>
          <p:nvPr/>
        </p:nvSpPr>
        <p:spPr bwMode="auto">
          <a:xfrm flipH="1">
            <a:off x="4787900" y="4076700"/>
            <a:ext cx="64770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75" name="Прямая соединительная линия 74"/>
          <p:cNvCxnSpPr/>
          <p:nvPr/>
        </p:nvCxnSpPr>
        <p:spPr bwMode="auto">
          <a:xfrm flipH="1">
            <a:off x="5855444" y="4706094"/>
            <a:ext cx="16183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sp>
        <p:nvSpPr>
          <p:cNvPr id="19574" name="Line 47"/>
          <p:cNvSpPr>
            <a:spLocks noChangeShapeType="1"/>
          </p:cNvSpPr>
          <p:nvPr/>
        </p:nvSpPr>
        <p:spPr bwMode="auto">
          <a:xfrm flipH="1" flipV="1">
            <a:off x="5651500" y="5084763"/>
            <a:ext cx="576263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78" name="Прямая соединительная линия 77"/>
          <p:cNvCxnSpPr/>
          <p:nvPr/>
        </p:nvCxnSpPr>
        <p:spPr bwMode="auto">
          <a:xfrm flipH="1">
            <a:off x="6572041" y="4293096"/>
            <a:ext cx="16183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sp>
        <p:nvSpPr>
          <p:cNvPr id="19576" name="Line 47"/>
          <p:cNvSpPr>
            <a:spLocks noChangeShapeType="1"/>
          </p:cNvSpPr>
          <p:nvPr/>
        </p:nvSpPr>
        <p:spPr bwMode="auto">
          <a:xfrm flipH="1">
            <a:off x="6227763" y="3644900"/>
            <a:ext cx="504825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 bwMode="auto">
          <a:xfrm flipH="1">
            <a:off x="7276555" y="4691236"/>
            <a:ext cx="72007" cy="720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sp>
        <p:nvSpPr>
          <p:cNvPr id="19578" name="Line 47"/>
          <p:cNvSpPr>
            <a:spLocks noChangeShapeType="1"/>
          </p:cNvSpPr>
          <p:nvPr/>
        </p:nvSpPr>
        <p:spPr bwMode="auto">
          <a:xfrm flipV="1">
            <a:off x="6804025" y="4581525"/>
            <a:ext cx="144463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9579" name="Line 47"/>
          <p:cNvSpPr>
            <a:spLocks noChangeShapeType="1"/>
          </p:cNvSpPr>
          <p:nvPr/>
        </p:nvSpPr>
        <p:spPr bwMode="auto">
          <a:xfrm flipH="1">
            <a:off x="7524750" y="4724400"/>
            <a:ext cx="647700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9580" name="Line 47"/>
          <p:cNvSpPr>
            <a:spLocks noChangeShapeType="1"/>
          </p:cNvSpPr>
          <p:nvPr/>
        </p:nvSpPr>
        <p:spPr bwMode="auto">
          <a:xfrm flipH="1">
            <a:off x="7308850" y="3213100"/>
            <a:ext cx="863600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25521</TotalTime>
  <Words>145</Words>
  <Application>Microsoft Office PowerPoint</Application>
  <PresentationFormat>Экран (4:3)</PresentationFormat>
  <Paragraphs>85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Impact</vt:lpstr>
      <vt:lpstr>Times New Roman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User4</dc:creator>
  <cp:lastModifiedBy>AWC</cp:lastModifiedBy>
  <cp:revision>1229</cp:revision>
  <cp:lastPrinted>2013-09-13T05:52:40Z</cp:lastPrinted>
  <dcterms:created xsi:type="dcterms:W3CDTF">2010-09-16T13:53:53Z</dcterms:created>
  <dcterms:modified xsi:type="dcterms:W3CDTF">2013-10-11T10:59:01Z</dcterms:modified>
</cp:coreProperties>
</file>